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89" r:id="rId15"/>
    <p:sldId id="292" r:id="rId16"/>
    <p:sldId id="291" r:id="rId17"/>
    <p:sldId id="290" r:id="rId18"/>
    <p:sldId id="27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8288000" cy="10287000"/>
  <p:notesSz cx="6858000" cy="9144000"/>
  <p:embeddedFontLst>
    <p:embeddedFont>
      <p:font typeface="WenQuanYi" panose="020B0606030804020204" pitchFamily="34" charset="-128"/>
      <p:regular r:id="rId30"/>
    </p:embeddedFont>
    <p:embeddedFont>
      <p:font typeface="Arial Bold" panose="020B0802020202020204" pitchFamily="34" charset="0"/>
      <p:regular r:id="rId31"/>
      <p:bold r:id="rId32"/>
    </p:embeddedFont>
    <p:embeddedFont>
      <p:font typeface="Arimo" panose="020B0604020202020204" pitchFamily="34" charset="0"/>
      <p:regular r:id="rId33"/>
    </p:embeddedFont>
    <p:embeddedFont>
      <p:font typeface="Arimo Bold" panose="020B0704020202020204" pitchFamily="34" charset="0"/>
      <p:regular r:id="rId34"/>
      <p:bold r:id="rId35"/>
    </p:embeddedFont>
    <p:embeddedFont>
      <p:font typeface="Arimo Bold Italics" panose="020B0704020202090204" pitchFamily="34" charset="0"/>
      <p:regular r:id="rId36"/>
      <p:bold r:id="rId37"/>
      <p:italic r:id="rId38"/>
      <p:boldItalic r:id="rId39"/>
    </p:embeddedFont>
    <p:embeddedFont>
      <p:font typeface="Arimo Italics" panose="020B0604020202090204" pitchFamily="34" charset="0"/>
      <p:regular r:id="rId40"/>
      <p:italic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DM Sans Bold" pitchFamily="2" charset="0"/>
      <p:regular r:id="rId46"/>
      <p:bold r:id="rId47"/>
    </p:embeddedFont>
    <p:embeddedFont>
      <p:font typeface="Google Sans" pitchFamily="2" charset="0"/>
      <p:regular r:id="rId48"/>
      <p:bold r:id="rId49"/>
      <p:italic r:id="rId50"/>
      <p:boldItalic r:id="rId51"/>
    </p:embeddedFont>
    <p:embeddedFont>
      <p:font typeface="Google Sans Medium" pitchFamily="2" charset="0"/>
      <p:regular r:id="rId52"/>
      <p:bold r:id="rId53"/>
      <p:italic r:id="rId54"/>
      <p:boldItalic r:id="rId55"/>
    </p:embeddedFont>
    <p:embeddedFont>
      <p:font typeface="Sailors" panose="02000000000000000000" pitchFamily="2" charset="0"/>
      <p:regular r:id="rId56"/>
    </p:embeddedFont>
    <p:embeddedFont>
      <p:font typeface="Sailors Italics" panose="02000000000000000000" pitchFamily="2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46"/>
    <a:srgbClr val="BDC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2" autoAdjust="0"/>
    <p:restoredTop sz="94684" autoAdjust="0"/>
  </p:normalViewPr>
  <p:slideViewPr>
    <p:cSldViewPr>
      <p:cViewPr>
        <p:scale>
          <a:sx n="75" d="100"/>
          <a:sy n="75" d="100"/>
        </p:scale>
        <p:origin x="488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4C6C-1F48-C2D9-A76D-4758D76A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23CC4-EC05-7875-9CAE-40E31B4DDB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073FA-EF7F-93F5-434F-138D88354C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3B2C5D-FA60-FA53-ADDB-451C19A49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32C89C-8B25-0FCE-D1AD-C5BD73BF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05B1-1040-1611-6CE3-623703EFD1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9A0C-13AC-DAAB-DE4A-8C70E6FA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8436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5FDD-C47E-12DE-2F4B-30800904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A60C9-1293-2423-B99F-633359952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50783-EBEE-5610-0427-0595D3E948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23AF45-3488-6D3D-BCCF-6CE878CC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6FE7EB-4958-C7CE-6CA1-0CF29E79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D4F-C8D0-03D9-5ABD-D7DA44851D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A3508-5B84-74B2-7EAA-F40A25D2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759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17E7-AA66-EA53-D0BE-5658609D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4960CB-17D0-8287-00FF-012C1576B8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0A92E-9D05-8281-F30D-ADD41D82114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B219D8-FCED-6D96-1686-4F1732363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B953EF-3770-9D67-B703-BFB395FD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38814-BF82-C378-74B3-C6E7ABD41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5BB96-ACF2-AC5D-BF02-9750FB47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444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98A-FF59-BB58-86A8-DD0845AB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A9C2E-86D4-A5E1-8913-A194A17EB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0C74-E553-E9F9-CCA3-D37E767C9D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D49899-D6F7-4D44-FD86-606FE44A8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2E2A78-A443-BD6E-1F10-42706457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EF653-EA99-4B11-DC1C-FD8CA5BD9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45AC1-3C2D-1AD2-EEA5-733347834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7273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374A-7A68-C56B-3165-38DBA1FA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F65A5-E298-D0B0-C485-D3C2871C6F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FDC6-35E2-6E37-218C-2339A4CCBF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E7E361-B381-7738-276D-BC2A6582B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9E4B46-3776-4354-DE3B-2CB8E0B8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AFF9D-3A2D-152E-1573-B9B52421A7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B59B-4071-1810-8328-11DA56FD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722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D021-371A-C357-EA44-C95A7BA42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A8C8AC-F1D8-A451-1D6A-0E82EB4640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45776-159B-9A34-D4CA-54748F8570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62A938-AB33-AE4A-EF2E-AF6FD6600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20D5E4-36BF-4339-C24C-D4FDC783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A435F-0F44-59B3-D84E-3D978E9321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7E47A-F2A2-168A-84E8-BD7AA9460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862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90640" y="3112950"/>
            <a:ext cx="15868200" cy="3960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09580" y="6748136"/>
            <a:ext cx="9145200" cy="6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791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rag-vs-finetuning-which-is-the-best-tool-to-boost-your-llm-application-94654b1eaba7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nsysugdsc.pse.is/RAG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ubTitle" idx="1"/>
          </p:nvPr>
        </p:nvSpPr>
        <p:spPr>
          <a:xfrm>
            <a:off x="1820910" y="937840"/>
            <a:ext cx="4378200" cy="636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en" sz="18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Location</a:t>
            </a:r>
            <a:endParaRPr sz="18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E5A72E9-1261-1B95-7B98-9ABF926E0288}"/>
              </a:ext>
            </a:extLst>
          </p:cNvPr>
          <p:cNvGrpSpPr/>
          <p:nvPr/>
        </p:nvGrpSpPr>
        <p:grpSpPr>
          <a:xfrm>
            <a:off x="6705600" y="8724900"/>
            <a:ext cx="3975325" cy="975736"/>
            <a:chOff x="0" y="0"/>
            <a:chExt cx="5300433" cy="1300981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BB24EA-E1A2-18D5-18D4-A00D98EC7952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E7C625A-2BA2-F77C-A3C0-A6C8EC3296D4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960F0D7-9507-A792-3180-CE08FD0B95B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B198BCE-0C6E-C1BA-2B6D-7D6BDE414BF1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AA7DD98B-5EEB-8992-F43F-B50498F05015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100BBF6D-59DA-12F9-4327-BB87A1C635A2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E98C0C1-788C-F481-A310-96F15C841015}"/>
              </a:ext>
            </a:extLst>
          </p:cNvPr>
          <p:cNvSpPr txBox="1"/>
          <p:nvPr/>
        </p:nvSpPr>
        <p:spPr>
          <a:xfrm>
            <a:off x="3810000" y="5759110"/>
            <a:ext cx="7772400" cy="957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399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6399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基本介紹與實作</a:t>
            </a:r>
            <a:endParaRPr lang="en-US" sz="6399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D6C3C-3F78-1F5C-4476-6CBA2771A1F5}"/>
              </a:ext>
            </a:extLst>
          </p:cNvPr>
          <p:cNvSpPr txBox="1"/>
          <p:nvPr/>
        </p:nvSpPr>
        <p:spPr>
          <a:xfrm>
            <a:off x="3810000" y="2219981"/>
            <a:ext cx="1341309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Implementation 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2B2BEB4-0B69-98FD-0B6B-F78E8ED37A67}"/>
              </a:ext>
            </a:extLst>
          </p:cNvPr>
          <p:cNvSpPr/>
          <p:nvPr/>
        </p:nvSpPr>
        <p:spPr>
          <a:xfrm>
            <a:off x="15392400" y="3406194"/>
            <a:ext cx="2278719" cy="1765881"/>
          </a:xfrm>
          <a:custGeom>
            <a:avLst/>
            <a:gdLst/>
            <a:ahLst/>
            <a:cxnLst/>
            <a:rect l="l" t="t" r="r" b="b"/>
            <a:pathLst>
              <a:path w="2278719" h="1765881">
                <a:moveTo>
                  <a:pt x="0" y="0"/>
                </a:moveTo>
                <a:lnTo>
                  <a:pt x="2278719" y="0"/>
                </a:lnTo>
                <a:lnTo>
                  <a:pt x="2278719" y="1765880"/>
                </a:lnTo>
                <a:lnTo>
                  <a:pt x="0" y="17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05" b="-430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Google Shape;62;p16">
            <a:extLst>
              <a:ext uri="{FF2B5EF4-FFF2-40B4-BE49-F238E27FC236}">
                <a16:creationId xmlns:a16="http://schemas.microsoft.com/office/drawing/2014/main" id="{0AB8B033-99A6-4D80-5B66-503D438B7DAE}"/>
              </a:ext>
            </a:extLst>
          </p:cNvPr>
          <p:cNvSpPr txBox="1">
            <a:spLocks/>
          </p:cNvSpPr>
          <p:nvPr/>
        </p:nvSpPr>
        <p:spPr>
          <a:xfrm>
            <a:off x="1143000" y="8624790"/>
            <a:ext cx="4572600" cy="10905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3429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 kern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742950" lvl="1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zh-TW" altLang="en-US" sz="3600" dirty="0"/>
              <a:t>楷鈞</a:t>
            </a:r>
            <a:r>
              <a:rPr lang="en-US" altLang="zh-TW" sz="3600" dirty="0"/>
              <a:t>,</a:t>
            </a:r>
            <a:r>
              <a:rPr lang="zh-TW" altLang="en-US" sz="3600" dirty="0"/>
              <a:t> </a:t>
            </a:r>
            <a:r>
              <a:rPr lang="en" altLang="zh-TW" sz="3600" dirty="0"/>
              <a:t>Kai</a:t>
            </a:r>
            <a:r>
              <a:rPr lang="en" sz="3600" dirty="0"/>
              <a:t>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" sz="2400" dirty="0">
                <a:solidFill>
                  <a:schemeClr val="accent1"/>
                </a:solidFill>
              </a:rPr>
              <a:t>GDG NSYSU , Organizer &amp; lead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3D5B217-C645-3575-B97E-51F89DBD3C7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2612" y="4480242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ctr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EFB10661-BACE-3E8E-9FE6-4D98B0C4237C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400" y="8214646"/>
            <a:ext cx="5943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我晚餐要吃甚麼</a:t>
            </a:r>
            <a:r>
              <a:rPr lang="en-US" altLang="zh-TW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?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9358D93A-5B79-C38F-0E9F-6029804E76B4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9200" y="8456226"/>
            <a:ext cx="8229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</a:t>
            </a:r>
            <a:r>
              <a:rPr lang="en-US" sz="36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想想了一下，發現附近只有這些可以吃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">
            <a:extLst>
              <a:ext uri="{FF2B5EF4-FFF2-40B4-BE49-F238E27FC236}">
                <a16:creationId xmlns:a16="http://schemas.microsoft.com/office/drawing/2014/main" id="{78B8BA37-3193-CA82-A00C-7C700E771B7A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1919" y="8452497"/>
            <a:ext cx="731520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我們使用兩個指標來為各項食物評分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3262" y="5024170"/>
            <a:ext cx="236603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0.7 / 0.9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7119" y="5067300"/>
            <a:ext cx="1937619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0.1  / 0.1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9122" y="7963103"/>
            <a:ext cx="2074316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0.5 / 0.3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1732" y="7943932"/>
            <a:ext cx="196279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0.6  / 0.5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51875" y="2596832"/>
            <a:ext cx="295528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熱量</a:t>
            </a: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  / </a:t>
            </a: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澱粉</a:t>
            </a:r>
            <a:endParaRPr lang="en-US" sz="3399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F060-F881-192E-C567-F94A8EF6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B5BD820-46AA-BA9F-CA67-DB977932562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BC1BC716-FCBE-E6F5-C4EA-D3434D3AA7A9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215FE8A-79AA-1667-AD5E-61A20706CF5F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CCE5907-569C-45E1-129F-E7B6EBDCECE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E73FD6CE-E4C5-7785-8D92-BDB3E15A0AA0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A746DC3-443D-47B2-BCCB-EE9C3BA43915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856AF5C-A45C-FC3B-A3F6-7EDACE7A10D9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151C383-9A9E-0B90-FD36-819C24AAE4B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3F85F60-DA1D-C1C9-FE6F-FE1F1D608A3C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ECE5A74-E95D-66B3-E2D6-F435112FCB73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9DD7AF-8957-01F6-46F9-4012DC01585F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8165032-2EC3-7C1A-54D0-01000C4FDEF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AF9D1005-A8F0-1FB7-557F-83EF1E4F6D71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2D3C4DEA-D245-FA2F-552E-A124F2D9BA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111C1A1F-FB6D-C545-6116-D35FC2230382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D897DB1-5159-34BA-7132-6707D12E209A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0E78251-3B41-A824-3690-A9B55C23CCBD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3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6AA4-0D92-4876-0460-238483E0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028D725-6EE5-45AC-05E4-97B2922F7D0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CB4C554-F447-4947-4FB9-AB9101830390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9D562A4-B464-29E7-0832-85FC095D73E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8F3F12FA-62D9-C6C8-2E65-3AD38378EF2E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21959EF1-66A9-C77C-0D53-5CED14FC2E7A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43FBB83-1137-94BE-8916-AD80488F453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46F88DE6-825D-840F-3B76-63BCBDB66D04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7F60F3A-3D6F-08E3-7A97-CB258F94D23F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581AD11-3F7D-5E01-02D1-685CE57767A3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9ABD0CC5-3D6C-2B4E-1885-8790BA8A32F0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BF3840-13E2-14F5-8713-3C6FA605B9F4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8E239D-38D2-BA5E-D12E-01A3AB935A0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1B5794AC-D2E8-5E06-0207-80B70C9A381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91F686AF-72F6-F288-C51E-D997794300E9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3DE975E-6564-A78C-19A6-36B991C20BC4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D27C482-C0DF-D935-DB23-3B99B001BAC0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D090968-311F-5CF5-A9CF-402B8F9E893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C39EEDA7-F7BA-579A-ECEC-821EC068E9E2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</p:spTree>
    <p:extLst>
      <p:ext uri="{BB962C8B-B14F-4D97-AF65-F5344CB8AC3E}">
        <p14:creationId xmlns:p14="http://schemas.microsoft.com/office/powerpoint/2010/main" val="160443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2F9D-65C7-DAA6-C2B2-6A981220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F2D14E5-3468-B112-4E65-0CA687EF264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C890CD5-14D3-6EFF-69F8-DA3F33BA5F9F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4A0E4A3-CA1E-A56C-46CA-A92E468BA1AC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C9439888-AD5B-3144-EBA9-8B6EF336B40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0DAA6EA-6490-096C-EB6A-F1E7246BA4D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D5B47DB-7171-1D5C-D433-053566FFE268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37136229-5445-5C0C-A015-AB199B44044F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E90775E-4AC4-2AEB-7662-DCD1A879897B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3ED0581-FA82-C309-5DAF-4CFEF8BCF5C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747B651-DC27-902F-2682-4C90DF95ACEC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9F12F4D-CDDA-6CB2-D78F-3F3A82036BA6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8EA77D1-E7A0-DEE8-9BD0-C3A234CF207F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3EE6971-9D2E-B0E1-4616-EBEA74195FC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6146DCA8-EEC4-E51B-10F2-447A38BD1DCE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FF6DD30-9C7B-B9EE-C8DF-1342DF9B7C9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055531B-CB9D-2A89-274A-10D9171F9825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6787A07-C532-417D-FF8A-65F64D7BCD80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CAA6372-0E63-53F1-91FC-80AF676FD864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0BD131-D297-EF02-C1C3-F0041A9F429B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BF5262-C6B0-7B08-6A52-3F2D671FBF43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1.0</a:t>
            </a:r>
            <a:endParaRPr lang="zh-TW" altLang="en-US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7D32A9D2-41E7-030D-DE2F-F33D10F51371}"/>
              </a:ext>
            </a:extLst>
          </p:cNvPr>
          <p:cNvSpPr txBox="1"/>
          <p:nvPr/>
        </p:nvSpPr>
        <p:spPr>
          <a:xfrm>
            <a:off x="1204500" y="3649262"/>
            <a:ext cx="2711311" cy="1067655"/>
          </a:xfrm>
          <a:prstGeom prst="rect">
            <a:avLst/>
          </a:prstGeom>
          <a:solidFill>
            <a:srgbClr val="E8F546"/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內嵌模型</a:t>
            </a:r>
            <a:endParaRPr lang="en-US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(Embedding model) </a:t>
            </a:r>
          </a:p>
        </p:txBody>
      </p:sp>
    </p:spTree>
    <p:extLst>
      <p:ext uri="{BB962C8B-B14F-4D97-AF65-F5344CB8AC3E}">
        <p14:creationId xmlns:p14="http://schemas.microsoft.com/office/powerpoint/2010/main" val="35717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79BC-C7EE-3945-7DDE-C4531E6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817D254-D7D2-7647-A8CC-1008CAC0B97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03AF962-BB8D-F27A-6D2A-A3A0C1E3A8E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12E0E7D-7FD4-BA25-109E-AE3A64BCC61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077D2B4D-5E08-A263-D215-5BD25F55E8E5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D509AA81-B203-FE2F-6E71-6825DB54FEDE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618AAC2-B314-E4BB-762E-401B5E7D2BC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C8EAC187-84B4-71EF-9A04-AF2442F1993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05893FE-6EF9-BAFE-DE8D-01BCD94977E1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29777A4-226C-3174-4CCB-7649A3F979C5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3F4FE67-D7BF-AE3A-9B7B-FA6C13947C6D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320FC2D-1F7F-1A4D-2E44-3EF34C0691F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5027CD8-28A0-6ACE-CAE2-A74463004F19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FADFE154-347F-5626-90EC-FAE53F0C2C27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1AC38011-4C61-5EFA-D12D-8BBF25D770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63D40608-682D-7F35-072D-85E50B42F5D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52DE912-5AD3-F35D-89B0-31288E6C2A39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2F92380D-4E2C-1C23-D047-EDC60D2118C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A910E98-20B4-55FD-EEB5-12635B7D7C37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615B03-8D75-B01F-D31C-8CDFD47B14F9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4AA5D-ECE3-94C9-0E37-88C8C8BDB40C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46B3126D-AE59-2E8C-2A79-0F97B174D6DF}"/>
              </a:ext>
            </a:extLst>
          </p:cNvPr>
          <p:cNvCxnSpPr>
            <a:cxnSpLocks/>
          </p:cNvCxnSpPr>
          <p:nvPr/>
        </p:nvCxnSpPr>
        <p:spPr>
          <a:xfrm flipV="1">
            <a:off x="5986581" y="7108727"/>
            <a:ext cx="594391" cy="457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5191725F-BBDF-29F7-CAF9-12679B8543EB}"/>
              </a:ext>
            </a:extLst>
          </p:cNvPr>
          <p:cNvSpPr/>
          <p:nvPr/>
        </p:nvSpPr>
        <p:spPr>
          <a:xfrm>
            <a:off x="5514174" y="5953137"/>
            <a:ext cx="2133596" cy="213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01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DC4D-BA17-BF43-16DF-CDA7A326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F41E4082-D26D-1E2C-ACA7-3502692BF21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2C370AC1-7774-6962-A1BD-BF4B3F76C72E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5853FA8A-35EC-12FE-2BE7-B5D94DED9397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EB145775-AC75-34FC-BA15-737AFE2E89EF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5A27787E-8A82-B682-C809-4E7BE906AD79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018DB92-D47A-0411-FA43-ED7B69691D89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13845301-7015-A176-D987-AA503A7EA76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F7993E0C-1A05-6B46-12D3-A88322AE245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2A45B34-FBDA-1C14-AC75-0ECBF395A480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BB4C31E9-57D0-DD64-7EB7-7EA77C33EC9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4BEFA7-D26B-F6B0-E1B3-F52ED1C7593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4C3F300-C6B5-267C-3322-2F3BAD78DB36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9D2E3EF-3501-B91B-1ACD-7D576DE5C1DA}"/>
              </a:ext>
            </a:extLst>
          </p:cNvPr>
          <p:cNvSpPr/>
          <p:nvPr/>
        </p:nvSpPr>
        <p:spPr>
          <a:xfrm>
            <a:off x="5312171" y="7161046"/>
            <a:ext cx="1447331" cy="904249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8F5E10D-4D00-D901-AB7A-6D31D2657F25}"/>
              </a:ext>
            </a:extLst>
          </p:cNvPr>
          <p:cNvSpPr txBox="1"/>
          <p:nvPr/>
        </p:nvSpPr>
        <p:spPr>
          <a:xfrm>
            <a:off x="13482087" y="5724625"/>
            <a:ext cx="394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這邊推薦你吃</a:t>
            </a:r>
            <a:r>
              <a:rPr lang="en-US" altLang="zh-TW" sz="3200" dirty="0"/>
              <a:t>XXX</a:t>
            </a:r>
            <a:r>
              <a:rPr lang="zh-TW" altLang="en-US" sz="3200" dirty="0"/>
              <a:t>生菜沙拉。他符合你的要求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8F3BB6-0F80-177C-FE4E-1020DFFC93D8}"/>
              </a:ext>
            </a:extLst>
          </p:cNvPr>
          <p:cNvSpPr txBox="1"/>
          <p:nvPr/>
        </p:nvSpPr>
        <p:spPr>
          <a:xfrm>
            <a:off x="6262518" y="2942552"/>
            <a:ext cx="4224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幫我找找附近熱量低，纖維素高的食物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CF663FC3-2D84-A915-D58E-755DD59D93C6}"/>
              </a:ext>
            </a:extLst>
          </p:cNvPr>
          <p:cNvGrpSpPr/>
          <p:nvPr/>
        </p:nvGrpSpPr>
        <p:grpSpPr>
          <a:xfrm>
            <a:off x="6647537" y="4758872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893E2D9-97C5-C246-00CA-6FA5768FA865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8D67FEC4-A3C7-769C-54EE-1616F2B1155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id="{DF3476CD-BC1C-0BD7-206D-7AEBD399F898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0" name="Group 36">
            <a:extLst>
              <a:ext uri="{FF2B5EF4-FFF2-40B4-BE49-F238E27FC236}">
                <a16:creationId xmlns:a16="http://schemas.microsoft.com/office/drawing/2014/main" id="{3E7986C4-3125-AC2A-55B5-ED6FA96BEF2D}"/>
              </a:ext>
            </a:extLst>
          </p:cNvPr>
          <p:cNvGrpSpPr/>
          <p:nvPr/>
        </p:nvGrpSpPr>
        <p:grpSpPr>
          <a:xfrm>
            <a:off x="10494950" y="5666206"/>
            <a:ext cx="2386650" cy="1746450"/>
            <a:chOff x="0" y="0"/>
            <a:chExt cx="3182200" cy="2328600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4F51E296-936E-E759-C75E-3F052BEEAAC2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47E63BF4-B814-D305-0404-F03A8E2AB8D0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37EBBD6F-6E39-5C9D-0D9A-60A9314B613E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34" name="AutoShape 40">
            <a:extLst>
              <a:ext uri="{FF2B5EF4-FFF2-40B4-BE49-F238E27FC236}">
                <a16:creationId xmlns:a16="http://schemas.microsoft.com/office/drawing/2014/main" id="{282B0712-1904-2D73-8C77-31DA349AEA4D}"/>
              </a:ext>
            </a:extLst>
          </p:cNvPr>
          <p:cNvSpPr/>
          <p:nvPr/>
        </p:nvSpPr>
        <p:spPr>
          <a:xfrm rot="10676861">
            <a:off x="5513147" y="6234026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AutoShape 41">
            <a:extLst>
              <a:ext uri="{FF2B5EF4-FFF2-40B4-BE49-F238E27FC236}">
                <a16:creationId xmlns:a16="http://schemas.microsoft.com/office/drawing/2014/main" id="{EC8795ED-DEAE-87E6-1C3F-22820C11709B}"/>
              </a:ext>
            </a:extLst>
          </p:cNvPr>
          <p:cNvSpPr/>
          <p:nvPr/>
        </p:nvSpPr>
        <p:spPr>
          <a:xfrm rot="70148" flipV="1">
            <a:off x="5527464" y="6661074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D8BBF3B5-5A44-2975-EC8A-B4FFBCB51389}"/>
              </a:ext>
            </a:extLst>
          </p:cNvPr>
          <p:cNvSpPr txBox="1"/>
          <p:nvPr/>
        </p:nvSpPr>
        <p:spPr>
          <a:xfrm>
            <a:off x="5503121" y="6040193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6B86E194-C7D7-CDD4-032A-DB31EB7AA0AD}"/>
              </a:ext>
            </a:extLst>
          </p:cNvPr>
          <p:cNvSpPr txBox="1"/>
          <p:nvPr/>
        </p:nvSpPr>
        <p:spPr>
          <a:xfrm>
            <a:off x="5561040" y="6743271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AutoShape 45">
            <a:extLst>
              <a:ext uri="{FF2B5EF4-FFF2-40B4-BE49-F238E27FC236}">
                <a16:creationId xmlns:a16="http://schemas.microsoft.com/office/drawing/2014/main" id="{9DEB79D6-599D-7638-A30E-E56DB27B280A}"/>
              </a:ext>
            </a:extLst>
          </p:cNvPr>
          <p:cNvSpPr/>
          <p:nvPr/>
        </p:nvSpPr>
        <p:spPr>
          <a:xfrm rot="45613">
            <a:off x="9078361" y="6539431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FE309E26-4EA7-B711-AA31-B332F8FEDE33}"/>
              </a:ext>
            </a:extLst>
          </p:cNvPr>
          <p:cNvSpPr txBox="1"/>
          <p:nvPr/>
        </p:nvSpPr>
        <p:spPr>
          <a:xfrm>
            <a:off x="9455205" y="6036659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52" name="AutoShape 48">
            <a:extLst>
              <a:ext uri="{FF2B5EF4-FFF2-40B4-BE49-F238E27FC236}">
                <a16:creationId xmlns:a16="http://schemas.microsoft.com/office/drawing/2014/main" id="{42CE5BFE-DE9D-52CC-C386-0666F5B1D86B}"/>
              </a:ext>
            </a:extLst>
          </p:cNvPr>
          <p:cNvSpPr/>
          <p:nvPr/>
        </p:nvSpPr>
        <p:spPr>
          <a:xfrm rot="5360565">
            <a:off x="7455556" y="4349573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AutoShape 50">
            <a:extLst>
              <a:ext uri="{FF2B5EF4-FFF2-40B4-BE49-F238E27FC236}">
                <a16:creationId xmlns:a16="http://schemas.microsoft.com/office/drawing/2014/main" id="{ECA84A1A-559B-E2B0-8B5F-1796C41B6128}"/>
              </a:ext>
            </a:extLst>
          </p:cNvPr>
          <p:cNvSpPr/>
          <p:nvPr/>
        </p:nvSpPr>
        <p:spPr>
          <a:xfrm>
            <a:off x="12862550" y="6534668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" name="AutoShape 51">
            <a:extLst>
              <a:ext uri="{FF2B5EF4-FFF2-40B4-BE49-F238E27FC236}">
                <a16:creationId xmlns:a16="http://schemas.microsoft.com/office/drawing/2014/main" id="{4535E063-ADAD-0E5B-FF1A-3D704E83CE3B}"/>
              </a:ext>
            </a:extLst>
          </p:cNvPr>
          <p:cNvSpPr/>
          <p:nvPr/>
        </p:nvSpPr>
        <p:spPr>
          <a:xfrm rot="1589024">
            <a:off x="8069853" y="4831531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901BB7-F0C0-14B6-C7D7-5E7C975C85A8}"/>
              </a:ext>
            </a:extLst>
          </p:cNvPr>
          <p:cNvSpPr txBox="1"/>
          <p:nvPr/>
        </p:nvSpPr>
        <p:spPr>
          <a:xfrm>
            <a:off x="11289342" y="7437259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D0B7BF2-03BA-00C6-CBCF-01EDD57D2044}"/>
              </a:ext>
            </a:extLst>
          </p:cNvPr>
          <p:cNvGrpSpPr/>
          <p:nvPr/>
        </p:nvGrpSpPr>
        <p:grpSpPr>
          <a:xfrm>
            <a:off x="6657461" y="6198135"/>
            <a:ext cx="2238749" cy="800922"/>
            <a:chOff x="0" y="0"/>
            <a:chExt cx="3489400" cy="2328600"/>
          </a:xfrm>
        </p:grpSpPr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A999C384-C7E0-A882-97F4-A54FD2AC1B0C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2089CAC-06F2-BE7F-1E15-F5F590D3E4C9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TextBox 35">
              <a:extLst>
                <a:ext uri="{FF2B5EF4-FFF2-40B4-BE49-F238E27FC236}">
                  <a16:creationId xmlns:a16="http://schemas.microsoft.com/office/drawing/2014/main" id="{E7A4A110-9575-D7E0-2076-C81488A2CB6E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62" name="AutoShape 48">
            <a:extLst>
              <a:ext uri="{FF2B5EF4-FFF2-40B4-BE49-F238E27FC236}">
                <a16:creationId xmlns:a16="http://schemas.microsoft.com/office/drawing/2014/main" id="{0A1E3DF0-7872-0319-C375-94B69AE390EE}"/>
              </a:ext>
            </a:extLst>
          </p:cNvPr>
          <p:cNvSpPr/>
          <p:nvPr/>
        </p:nvSpPr>
        <p:spPr>
          <a:xfrm rot="5360565">
            <a:off x="7527258" y="5901706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550210A-A18D-5018-8164-E78FA8E5ED8C}"/>
              </a:ext>
            </a:extLst>
          </p:cNvPr>
          <p:cNvSpPr txBox="1"/>
          <p:nvPr/>
        </p:nvSpPr>
        <p:spPr>
          <a:xfrm>
            <a:off x="7219438" y="5650746"/>
            <a:ext cx="106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(0.1, 0.1)</a:t>
            </a:r>
            <a:endParaRPr lang="zh-TW" altLang="en-US" sz="2000" dirty="0"/>
          </a:p>
        </p:txBody>
      </p:sp>
      <p:grpSp>
        <p:nvGrpSpPr>
          <p:cNvPr id="65" name="Group 23">
            <a:extLst>
              <a:ext uri="{FF2B5EF4-FFF2-40B4-BE49-F238E27FC236}">
                <a16:creationId xmlns:a16="http://schemas.microsoft.com/office/drawing/2014/main" id="{3B1D2FFF-613D-B7EF-6973-3ED024A87633}"/>
              </a:ext>
            </a:extLst>
          </p:cNvPr>
          <p:cNvGrpSpPr/>
          <p:nvPr/>
        </p:nvGrpSpPr>
        <p:grpSpPr>
          <a:xfrm>
            <a:off x="4158960" y="5937661"/>
            <a:ext cx="1277352" cy="1288382"/>
            <a:chOff x="0" y="0"/>
            <a:chExt cx="1703136" cy="1717843"/>
          </a:xfrm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5E2B7C79-733B-EC31-22DD-45FCD366A55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8C6D127-D881-6B30-DC27-DC0DC7A224A3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F0B822A-340E-C8B9-225E-B98D8EF47FB0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78C532E-097F-BD65-0436-B914D408EB5B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B033B21-24C6-D871-8121-D499B1D74F73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CA96C9FD-EF0D-1031-07F3-F1C7972163B7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67EEE7F6-99F3-F6F2-1921-950254818491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47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3A72BB5A-0748-BAAA-0BDF-0B2AF5EE534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573193" y="2845402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可能會涉及特定的複合資料或資料來源</a:t>
                      </a:r>
                      <a:endParaRPr lang="en-US" sz="2799" dirty="0">
                        <a:solidFill>
                          <a:srgbClr val="13141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聊天機器人不只是解決單一的問題和答案，透過反覆詢問以獲得更多的問題解釋，或回答後續更多的問題。</a:t>
                      </a:r>
                      <a:endParaRPr lang="en-US" sz="110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代理人」能夠接收使用者的輸入或查詢，並進行內部決策來執行該任務並回傳結果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這過程包括分析複雜的問題、規劃任務，以及記憶已完成的任務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0756" y="0"/>
            <a:ext cx="11786489" cy="11786489"/>
          </a:xfrm>
          <a:custGeom>
            <a:avLst/>
            <a:gdLst/>
            <a:ahLst/>
            <a:cxnLst/>
            <a:rect l="l" t="t" r="r" b="b"/>
            <a:pathLst>
              <a:path w="11786489" h="11786489">
                <a:moveTo>
                  <a:pt x="0" y="0"/>
                </a:moveTo>
                <a:lnTo>
                  <a:pt x="11786488" y="0"/>
                </a:lnTo>
                <a:lnTo>
                  <a:pt x="11786488" y="11786489"/>
                </a:lnTo>
                <a:lnTo>
                  <a:pt x="0" y="1178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0653" y="1028700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6876" y="3228784"/>
            <a:ext cx="14754248" cy="398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1.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甚麼是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RAG?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sym typeface="Sailors"/>
              </a:rPr>
              <a:t>What's RAG?</a:t>
            </a:r>
          </a:p>
          <a:p>
            <a:pPr algn="just">
              <a:lnSpc>
                <a:spcPts val="1272"/>
              </a:lnSpc>
            </a:pPr>
            <a:r>
              <a:rPr lang="en-US" sz="1200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</a:t>
            </a:r>
          </a:p>
          <a:p>
            <a:pPr algn="just">
              <a:lnSpc>
                <a:spcPts val="1272"/>
              </a:lnSpc>
            </a:pPr>
            <a:endParaRPr lang="en-US" sz="1200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2.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RAG優勢與其他調校差異比較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Differences between RAG and Fine tune</a:t>
            </a:r>
          </a:p>
          <a:p>
            <a:pPr algn="just">
              <a:lnSpc>
                <a:spcPts val="2967"/>
              </a:lnSpc>
            </a:pPr>
            <a:endParaRPr lang="en-US" sz="2799" i="1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  <a:p>
            <a:pPr algn="just">
              <a:lnSpc>
                <a:spcPts val="5511"/>
              </a:lnSpc>
            </a:pPr>
            <a:r>
              <a:rPr lang="en-US" altLang="zh-TW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3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使用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Vertex AI Gemini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API實踐RAG技術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Implement RAG using Vertex AI Gemini AP</a:t>
            </a:r>
            <a:r>
              <a:rPr lang="en-US" altLang="zh-TW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</a:t>
            </a:r>
            <a:endParaRPr lang="en-US" sz="2799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653" y="1828566"/>
            <a:ext cx="446941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主題大綱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424BF621-C124-4C4E-CEB5-56F45C9DDD5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ED70D883-C5E9-3DA1-6EFF-5D3E0771CDDD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1DD645A5-0CAE-5E33-746F-191FD0EE18ED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1EF7E58A-D578-E4AF-6B54-A62BF2F7F47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4E4D8BE-EC1C-11CA-A115-256E78509AC6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684B5DE-785E-175A-E669-5D0A838E3FC9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DD5BD9D-3258-4577-B96A-551F1079E53A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6A4F8DB-1F6B-5A0A-CD6C-984CE968D12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81167"/>
              </p:ext>
            </p:extLst>
          </p:nvPr>
        </p:nvGraphicFramePr>
        <p:xfrm>
          <a:off x="1573193" y="2846979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也可以使用查詢的方式來回答外部資料情形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聊天機器人可以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透過反覆詢問以獲得更多的問題解釋，或回答後續更多的問題</a:t>
                      </a:r>
                      <a:r>
                        <a:rPr lang="en-US" sz="2799" dirty="0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代理人」能夠接透過使用者的輸入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來進行決策並執行該任務並回傳結果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以及記憶已完成的任務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3968551" y="7424125"/>
            <a:ext cx="1035089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三者都具備"使用外部資料"的情形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特別適合使用RAG技術來加強建構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585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RAG的優勢與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其他調校的差異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72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456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51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6CC4BA86-D96C-E0DC-5D4D-3D7A11042324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08417422-B1FE-EC52-6439-9886393F5D64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3E7908A-E404-1181-E87F-0E1F6BED941E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8D68788-34DC-0313-86B6-2D0262A1EDA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C44AAD0-BFA4-F3FA-F893-25EE55F74960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6CDC34C-7005-9059-0ABD-F37A784359C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AE8435A-5B85-15A9-311A-8D9465C791E6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D61A1C49-7752-3EC6-2040-7DE0B9545DA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356" y="1042939"/>
            <a:ext cx="12114587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Fine–tune vs RAG?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究竟差在哪?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34731" y="3228364"/>
            <a:ext cx="7274113" cy="4563184"/>
          </a:xfrm>
          <a:custGeom>
            <a:avLst/>
            <a:gdLst/>
            <a:ahLst/>
            <a:cxnLst/>
            <a:rect l="l" t="t" r="r" b="b"/>
            <a:pathLst>
              <a:path w="7274113" h="4563184">
                <a:moveTo>
                  <a:pt x="0" y="0"/>
                </a:moveTo>
                <a:lnTo>
                  <a:pt x="7274113" y="0"/>
                </a:lnTo>
                <a:lnTo>
                  <a:pt x="7274113" y="4563183"/>
                </a:lnTo>
                <a:lnTo>
                  <a:pt x="0" y="456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6" r="-26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1568" y="8734533"/>
            <a:ext cx="10938310" cy="32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763" u="sng">
                <a:solidFill>
                  <a:srgbClr val="1155CC"/>
                </a:solidFill>
                <a:latin typeface="Arimo"/>
                <a:ea typeface="Arimo"/>
                <a:cs typeface="Arimo"/>
                <a:sym typeface="Arimo"/>
                <a:hlinkClick r:id="rId6" tooltip="https://towardsdatascience.com/rag-vs-finetuning-which-is-the-best-tool-to-boost-your-llm-application-94654b1eaba7"/>
              </a:rPr>
              <a:t>RAG vs Finetuning — Which Is the Best Tool to Boost Your LLM Application?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8150"/>
              </p:ext>
            </p:extLst>
          </p:nvPr>
        </p:nvGraphicFramePr>
        <p:xfrm>
          <a:off x="1268600" y="3482631"/>
          <a:ext cx="8073223" cy="3961307"/>
        </p:xfrm>
        <a:graphic>
          <a:graphicData uri="http://schemas.openxmlformats.org/drawingml/2006/table">
            <a:tbl>
              <a:tblPr/>
              <a:tblGrid>
                <a:gridCol w="365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304">
                <a:tc>
                  <a:txBody>
                    <a:bodyPr/>
                    <a:lstStyle/>
                    <a:p>
                      <a:pPr algn="l">
                        <a:lnSpc>
                          <a:spcPts val="1646"/>
                        </a:lnSpc>
                        <a:defRPr/>
                      </a:pP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Fine-Tuning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是否適用外部知識?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8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是否適用於多個模型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是否有效的減少機器幻覺?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16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16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219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資料是否可以動態化?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280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</a:t>
                      </a:r>
                      <a:r>
                        <a:rPr lang="zh-TW" alt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可以</a:t>
                      </a: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解釋結果來源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B8DE7F58-AF72-73DC-7A0C-A656A32F2AB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3474228"/>
            <a:ext cx="14135100" cy="333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事實性與驗證機制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提供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可靠的準確性評估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更準確地提供問題解析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包含比通用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資料更具相關性的數據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更新的數據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保持內容的新穎性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更快的數據更新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中的數據可持續更新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成本較低：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相比微調（Fine-tuning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），RAG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更快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，更便宜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限制授權能力：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確保輸出符合訪問控制與授權規範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應用程式優勢在哪?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086AA60-0056-06F3-67ED-812301AB0E7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672842"/>
            <a:ext cx="16230600" cy="8438018"/>
            <a:chOff x="0" y="-57150"/>
            <a:chExt cx="4450555" cy="2313770"/>
          </a:xfrm>
        </p:grpSpPr>
        <p:sp>
          <p:nvSpPr>
            <p:cNvPr id="5" name="Freeform 5"/>
            <p:cNvSpPr/>
            <p:nvPr/>
          </p:nvSpPr>
          <p:spPr>
            <a:xfrm>
              <a:off x="0" y="-136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3153433"/>
            <a:ext cx="7638536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回答品質相關挑戰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由於經過一定長度的作業過程，可能導致各種的失敗</a:t>
            </a: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需要專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工具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用以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測量工作及組件的品質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檢索不佳導致及果不佳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798015" lvl="2" indent="-599338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低精確率、低召回率</a:t>
            </a:r>
            <a:endParaRPr lang="en-US" sz="2800" dirty="0">
              <a:solidFill>
                <a:srgbClr val="000000"/>
              </a:solidFill>
              <a:latin typeface="Arimo Italics"/>
              <a:ea typeface="Arimo Italics"/>
              <a:cs typeface="Arimo Italics"/>
              <a:sym typeface="Arimo Italics"/>
            </a:endParaRPr>
          </a:p>
          <a:p>
            <a:pPr marL="1798320" lvl="2" indent="-599440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資料庫資訊過時或冗餘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9248" y="3153433"/>
            <a:ext cx="7808152" cy="38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非回答品質的挑戰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更大的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操作負擔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額外成本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延遲增加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人力需求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遇到的問題與挑戰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3">
            <a:extLst>
              <a:ext uri="{FF2B5EF4-FFF2-40B4-BE49-F238E27FC236}">
                <a16:creationId xmlns:a16="http://schemas.microsoft.com/office/drawing/2014/main" id="{9E90AE53-368F-0F1C-C0D2-6824E7D147FD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54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工作流程範例</a:t>
            </a: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建立QA系統</a:t>
            </a:r>
            <a:endParaRPr lang="en-US" sz="3600" b="1" dirty="0">
              <a:solidFill>
                <a:srgbClr val="13141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39288" y="3170421"/>
            <a:ext cx="7729067" cy="17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資料匯入</a:t>
            </a:r>
            <a:r>
              <a:rPr lang="en-US" sz="2799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/</a:t>
            </a: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解析</a:t>
            </a:r>
            <a:endParaRPr lang="en-US" sz="2799" dirty="0">
              <a:solidFill>
                <a:srgbClr val="4285F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將資料分解成數</a:t>
            </a:r>
            <a:r>
              <a:rPr lang="zh-TW" alt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個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區塊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0883" lvl="1" indent="-515442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每個區塊都是一段純文字資料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將每一個"區塊"放到向量資料庫中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0830" y="3842901"/>
            <a:ext cx="539135" cy="623318"/>
          </a:xfrm>
          <a:custGeom>
            <a:avLst/>
            <a:gdLst/>
            <a:ahLst/>
            <a:cxnLst/>
            <a:rect l="l" t="t" r="r" b="b"/>
            <a:pathLst>
              <a:path w="539135" h="623318">
                <a:moveTo>
                  <a:pt x="0" y="0"/>
                </a:moveTo>
                <a:lnTo>
                  <a:pt x="539135" y="0"/>
                </a:lnTo>
                <a:lnTo>
                  <a:pt x="539135" y="623318"/>
                </a:lnTo>
                <a:lnTo>
                  <a:pt x="0" y="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7" r="-780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149608" y="2995747"/>
            <a:ext cx="1766927" cy="565119"/>
            <a:chOff x="0" y="0"/>
            <a:chExt cx="2355903" cy="753492"/>
          </a:xfrm>
        </p:grpSpPr>
        <p:sp>
          <p:nvSpPr>
            <p:cNvPr id="17" name="Freeform 17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49608" y="4186936"/>
            <a:ext cx="1766927" cy="565119"/>
            <a:chOff x="0" y="0"/>
            <a:chExt cx="2355903" cy="753492"/>
          </a:xfrm>
        </p:grpSpPr>
        <p:sp>
          <p:nvSpPr>
            <p:cNvPr id="21" name="Freeform 21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67228" y="4780630"/>
            <a:ext cx="1766927" cy="565119"/>
            <a:chOff x="0" y="0"/>
            <a:chExt cx="2355903" cy="753492"/>
          </a:xfrm>
        </p:grpSpPr>
        <p:sp>
          <p:nvSpPr>
            <p:cNvPr id="25" name="Freeform 25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2089965" y="4154560"/>
            <a:ext cx="1059643" cy="314935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2089965" y="4154560"/>
            <a:ext cx="1077264" cy="90862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>
            <a:off x="4907683" y="3278306"/>
            <a:ext cx="1032758" cy="884996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4907683" y="4163302"/>
            <a:ext cx="1032758" cy="306193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4925303" y="4163302"/>
            <a:ext cx="1015138" cy="89988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4509243" y="6938839"/>
            <a:ext cx="1535659" cy="631356"/>
            <a:chOff x="0" y="0"/>
            <a:chExt cx="2188600" cy="89980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616135" y="7130314"/>
            <a:ext cx="1535659" cy="631356"/>
            <a:chOff x="0" y="0"/>
            <a:chExt cx="2188600" cy="8998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740234" y="7335699"/>
            <a:ext cx="1535659" cy="631356"/>
            <a:chOff x="0" y="0"/>
            <a:chExt cx="2047546" cy="841808"/>
          </a:xfrm>
        </p:grpSpPr>
        <p:sp>
          <p:nvSpPr>
            <p:cNvPr id="57" name="Freeform 57"/>
            <p:cNvSpPr/>
            <p:nvPr/>
          </p:nvSpPr>
          <p:spPr>
            <a:xfrm>
              <a:off x="11881" y="11881"/>
              <a:ext cx="2023774" cy="818041"/>
            </a:xfrm>
            <a:custGeom>
              <a:avLst/>
              <a:gdLst/>
              <a:ahLst/>
              <a:cxnLst/>
              <a:rect l="l" t="t" r="r" b="b"/>
              <a:pathLst>
                <a:path w="2023774" h="818041">
                  <a:moveTo>
                    <a:pt x="0" y="99924"/>
                  </a:moveTo>
                  <a:cubicBezTo>
                    <a:pt x="0" y="44794"/>
                    <a:pt x="45507" y="0"/>
                    <a:pt x="101587" y="0"/>
                  </a:cubicBezTo>
                  <a:lnTo>
                    <a:pt x="1922188" y="0"/>
                  </a:lnTo>
                  <a:cubicBezTo>
                    <a:pt x="1978269" y="0"/>
                    <a:pt x="2023775" y="44794"/>
                    <a:pt x="2023775" y="99924"/>
                  </a:cubicBezTo>
                  <a:lnTo>
                    <a:pt x="2023775" y="718118"/>
                  </a:lnTo>
                  <a:cubicBezTo>
                    <a:pt x="2023775" y="773248"/>
                    <a:pt x="1978269" y="818041"/>
                    <a:pt x="1922188" y="818041"/>
                  </a:cubicBezTo>
                  <a:lnTo>
                    <a:pt x="101587" y="818041"/>
                  </a:lnTo>
                  <a:cubicBezTo>
                    <a:pt x="45507" y="818041"/>
                    <a:pt x="0" y="773367"/>
                    <a:pt x="0" y="71811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0"/>
              <a:ext cx="2047537" cy="841804"/>
            </a:xfrm>
            <a:custGeom>
              <a:avLst/>
              <a:gdLst/>
              <a:ahLst/>
              <a:cxnLst/>
              <a:rect l="l" t="t" r="r" b="b"/>
              <a:pathLst>
                <a:path w="2047537" h="841804">
                  <a:moveTo>
                    <a:pt x="0" y="111805"/>
                  </a:moveTo>
                  <a:cubicBezTo>
                    <a:pt x="0" y="49902"/>
                    <a:pt x="50972" y="0"/>
                    <a:pt x="113468" y="0"/>
                  </a:cubicBezTo>
                  <a:lnTo>
                    <a:pt x="1934069" y="0"/>
                  </a:lnTo>
                  <a:lnTo>
                    <a:pt x="1934069" y="11881"/>
                  </a:lnTo>
                  <a:lnTo>
                    <a:pt x="1934069" y="0"/>
                  </a:lnTo>
                  <a:cubicBezTo>
                    <a:pt x="1996566" y="0"/>
                    <a:pt x="2047537" y="49902"/>
                    <a:pt x="2047537" y="111805"/>
                  </a:cubicBezTo>
                  <a:lnTo>
                    <a:pt x="2035656" y="111805"/>
                  </a:lnTo>
                  <a:lnTo>
                    <a:pt x="2047537" y="111805"/>
                  </a:lnTo>
                  <a:lnTo>
                    <a:pt x="2047537" y="729999"/>
                  </a:lnTo>
                  <a:lnTo>
                    <a:pt x="2035656" y="729999"/>
                  </a:lnTo>
                  <a:lnTo>
                    <a:pt x="2047537" y="729999"/>
                  </a:lnTo>
                  <a:cubicBezTo>
                    <a:pt x="2047537" y="791901"/>
                    <a:pt x="1996566" y="841804"/>
                    <a:pt x="1934069" y="841804"/>
                  </a:cubicBezTo>
                  <a:lnTo>
                    <a:pt x="1934069" y="829922"/>
                  </a:lnTo>
                  <a:lnTo>
                    <a:pt x="1934069" y="841804"/>
                  </a:lnTo>
                  <a:lnTo>
                    <a:pt x="113468" y="841804"/>
                  </a:lnTo>
                  <a:lnTo>
                    <a:pt x="113468" y="829922"/>
                  </a:lnTo>
                  <a:lnTo>
                    <a:pt x="113468" y="841804"/>
                  </a:lnTo>
                  <a:cubicBezTo>
                    <a:pt x="50972" y="841804"/>
                    <a:pt x="0" y="791901"/>
                    <a:pt x="0" y="729999"/>
                  </a:cubicBezTo>
                  <a:lnTo>
                    <a:pt x="0" y="111805"/>
                  </a:lnTo>
                  <a:lnTo>
                    <a:pt x="11881" y="111805"/>
                  </a:lnTo>
                  <a:lnTo>
                    <a:pt x="0" y="111805"/>
                  </a:lnTo>
                  <a:moveTo>
                    <a:pt x="23763" y="111805"/>
                  </a:moveTo>
                  <a:lnTo>
                    <a:pt x="23763" y="729999"/>
                  </a:lnTo>
                  <a:lnTo>
                    <a:pt x="11881" y="729999"/>
                  </a:lnTo>
                  <a:lnTo>
                    <a:pt x="23763" y="729999"/>
                  </a:lnTo>
                  <a:cubicBezTo>
                    <a:pt x="23763" y="778475"/>
                    <a:pt x="63804" y="818041"/>
                    <a:pt x="113468" y="818041"/>
                  </a:cubicBezTo>
                  <a:lnTo>
                    <a:pt x="1934069" y="818041"/>
                  </a:lnTo>
                  <a:cubicBezTo>
                    <a:pt x="1983853" y="818041"/>
                    <a:pt x="2023774" y="778475"/>
                    <a:pt x="2023774" y="729999"/>
                  </a:cubicBezTo>
                  <a:lnTo>
                    <a:pt x="2023774" y="111805"/>
                  </a:lnTo>
                  <a:cubicBezTo>
                    <a:pt x="2023774" y="63328"/>
                    <a:pt x="1983734" y="23763"/>
                    <a:pt x="1934069" y="23763"/>
                  </a:cubicBezTo>
                  <a:lnTo>
                    <a:pt x="113468" y="23763"/>
                  </a:lnTo>
                  <a:lnTo>
                    <a:pt x="113468" y="11881"/>
                  </a:lnTo>
                  <a:lnTo>
                    <a:pt x="113468" y="23763"/>
                  </a:lnTo>
                  <a:cubicBezTo>
                    <a:pt x="63804" y="23763"/>
                    <a:pt x="23763" y="63328"/>
                    <a:pt x="23763" y="111805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2047546" cy="851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74117" y="7314201"/>
            <a:ext cx="1766927" cy="674017"/>
            <a:chOff x="0" y="0"/>
            <a:chExt cx="2355903" cy="898690"/>
          </a:xfrm>
        </p:grpSpPr>
        <p:sp>
          <p:nvSpPr>
            <p:cNvPr id="61" name="Freeform 61"/>
            <p:cNvSpPr/>
            <p:nvPr/>
          </p:nvSpPr>
          <p:spPr>
            <a:xfrm>
              <a:off x="11881" y="11881"/>
              <a:ext cx="2332218" cy="874953"/>
            </a:xfrm>
            <a:custGeom>
              <a:avLst/>
              <a:gdLst/>
              <a:ahLst/>
              <a:cxnLst/>
              <a:rect l="l" t="t" r="r" b="b"/>
              <a:pathLst>
                <a:path w="2332218" h="874953">
                  <a:moveTo>
                    <a:pt x="0" y="437477"/>
                  </a:moveTo>
                  <a:cubicBezTo>
                    <a:pt x="0" y="195807"/>
                    <a:pt x="199134" y="0"/>
                    <a:pt x="444843" y="0"/>
                  </a:cubicBezTo>
                  <a:lnTo>
                    <a:pt x="1887375" y="0"/>
                  </a:lnTo>
                  <a:cubicBezTo>
                    <a:pt x="2133085" y="0"/>
                    <a:pt x="2332218" y="195807"/>
                    <a:pt x="2332218" y="437477"/>
                  </a:cubicBezTo>
                  <a:cubicBezTo>
                    <a:pt x="2332218" y="679146"/>
                    <a:pt x="2133084" y="874953"/>
                    <a:pt x="1887375" y="874953"/>
                  </a:cubicBezTo>
                  <a:lnTo>
                    <a:pt x="444843" y="874953"/>
                  </a:lnTo>
                  <a:cubicBezTo>
                    <a:pt x="199134" y="874953"/>
                    <a:pt x="0" y="679028"/>
                    <a:pt x="0" y="437477"/>
                  </a:cubicBezTo>
                  <a:close/>
                </a:path>
              </a:pathLst>
            </a:custGeom>
            <a:solidFill>
              <a:srgbClr val="D9D2E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0"/>
              <a:ext cx="2355986" cy="898718"/>
            </a:xfrm>
            <a:custGeom>
              <a:avLst/>
              <a:gdLst/>
              <a:ahLst/>
              <a:cxnLst/>
              <a:rect l="l" t="t" r="r" b="b"/>
              <a:pathLst>
                <a:path w="2355986" h="898718">
                  <a:moveTo>
                    <a:pt x="0" y="449358"/>
                  </a:moveTo>
                  <a:cubicBezTo>
                    <a:pt x="0" y="201035"/>
                    <a:pt x="204599" y="0"/>
                    <a:pt x="456724" y="0"/>
                  </a:cubicBez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cubicBezTo>
                    <a:pt x="2151263" y="0"/>
                    <a:pt x="2355986" y="201035"/>
                    <a:pt x="2355986" y="449358"/>
                  </a:cubicBezTo>
                  <a:lnTo>
                    <a:pt x="2344099" y="449358"/>
                  </a:lnTo>
                  <a:lnTo>
                    <a:pt x="2355986" y="449358"/>
                  </a:lnTo>
                  <a:lnTo>
                    <a:pt x="2344099" y="449358"/>
                  </a:lnTo>
                  <a:lnTo>
                    <a:pt x="2355986" y="449358"/>
                  </a:lnTo>
                  <a:cubicBezTo>
                    <a:pt x="2355986" y="697681"/>
                    <a:pt x="2151381" y="898718"/>
                    <a:pt x="1899256" y="898718"/>
                  </a:cubicBezTo>
                  <a:lnTo>
                    <a:pt x="1899256" y="886834"/>
                  </a:lnTo>
                  <a:lnTo>
                    <a:pt x="1899256" y="898718"/>
                  </a:lnTo>
                  <a:lnTo>
                    <a:pt x="456724" y="898718"/>
                  </a:lnTo>
                  <a:lnTo>
                    <a:pt x="456724" y="886834"/>
                  </a:lnTo>
                  <a:lnTo>
                    <a:pt x="456724" y="898718"/>
                  </a:lnTo>
                  <a:cubicBezTo>
                    <a:pt x="204599" y="898718"/>
                    <a:pt x="0" y="697681"/>
                    <a:pt x="0" y="449358"/>
                  </a:cubicBezTo>
                  <a:cubicBezTo>
                    <a:pt x="0" y="442823"/>
                    <a:pt x="5347" y="437476"/>
                    <a:pt x="11881" y="437476"/>
                  </a:cubicBezTo>
                  <a:lnTo>
                    <a:pt x="11881" y="449358"/>
                  </a:lnTo>
                  <a:lnTo>
                    <a:pt x="0" y="449358"/>
                  </a:lnTo>
                  <a:moveTo>
                    <a:pt x="23763" y="449358"/>
                  </a:moveTo>
                  <a:cubicBezTo>
                    <a:pt x="23763" y="455893"/>
                    <a:pt x="18416" y="461239"/>
                    <a:pt x="11881" y="461239"/>
                  </a:cubicBezTo>
                  <a:lnTo>
                    <a:pt x="11881" y="449358"/>
                  </a:lnTo>
                  <a:lnTo>
                    <a:pt x="23763" y="449358"/>
                  </a:lnTo>
                  <a:cubicBezTo>
                    <a:pt x="23763" y="684255"/>
                    <a:pt x="217431" y="874953"/>
                    <a:pt x="456724" y="874953"/>
                  </a:cubicBezTo>
                  <a:lnTo>
                    <a:pt x="1899256" y="874953"/>
                  </a:lnTo>
                  <a:cubicBezTo>
                    <a:pt x="2138550" y="874953"/>
                    <a:pt x="2332218" y="684255"/>
                    <a:pt x="2332218" y="449358"/>
                  </a:cubicBezTo>
                  <a:cubicBezTo>
                    <a:pt x="2332218" y="214461"/>
                    <a:pt x="2138550" y="23763"/>
                    <a:pt x="1899256" y="23763"/>
                  </a:cubicBezTo>
                  <a:lnTo>
                    <a:pt x="456724" y="23763"/>
                  </a:lnTo>
                  <a:lnTo>
                    <a:pt x="456724" y="11881"/>
                  </a:lnTo>
                  <a:lnTo>
                    <a:pt x="456724" y="23763"/>
                  </a:lnTo>
                  <a:cubicBezTo>
                    <a:pt x="217431" y="23763"/>
                    <a:pt x="23763" y="214461"/>
                    <a:pt x="23763" y="449358"/>
                  </a:cubicBezTo>
                  <a:close/>
                </a:path>
              </a:pathLst>
            </a:custGeom>
            <a:solidFill>
              <a:srgbClr val="4285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2355903" cy="908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 flipV="1">
            <a:off x="3985199" y="7445992"/>
            <a:ext cx="630936" cy="689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5" name="AutoShape 65"/>
          <p:cNvSpPr/>
          <p:nvPr/>
        </p:nvSpPr>
        <p:spPr>
          <a:xfrm flipV="1">
            <a:off x="6275887" y="7651209"/>
            <a:ext cx="498230" cy="16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6" name="TextBox 66"/>
          <p:cNvSpPr txBox="1"/>
          <p:nvPr/>
        </p:nvSpPr>
        <p:spPr>
          <a:xfrm>
            <a:off x="8939288" y="6805191"/>
            <a:ext cx="772906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查詢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從向量資料庫中尋找前 k 個最相似的區塊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將前步驟的資料輸入LLM並產生綜合結果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06898" y="9190597"/>
            <a:ext cx="2024229" cy="30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8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Retrieval</a:t>
            </a:r>
          </a:p>
        </p:txBody>
      </p:sp>
      <p:sp>
        <p:nvSpPr>
          <p:cNvPr id="71" name="AutoShape 71"/>
          <p:cNvSpPr/>
          <p:nvPr/>
        </p:nvSpPr>
        <p:spPr>
          <a:xfrm>
            <a:off x="1221822" y="5992766"/>
            <a:ext cx="15844356" cy="17995"/>
          </a:xfrm>
          <a:prstGeom prst="line">
            <a:avLst/>
          </a:prstGeom>
          <a:ln w="9525" cap="rnd">
            <a:solidFill>
              <a:srgbClr val="BDC1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2" name="Group 72"/>
          <p:cNvGrpSpPr/>
          <p:nvPr/>
        </p:nvGrpSpPr>
        <p:grpSpPr>
          <a:xfrm>
            <a:off x="3149608" y="3589441"/>
            <a:ext cx="1766927" cy="565119"/>
            <a:chOff x="0" y="0"/>
            <a:chExt cx="2355903" cy="753492"/>
          </a:xfrm>
        </p:grpSpPr>
        <p:sp>
          <p:nvSpPr>
            <p:cNvPr id="73" name="Freeform 73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>
            <a:off x="4907683" y="3872001"/>
            <a:ext cx="1032758" cy="291301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7" name="流程圖: 磁碟 76">
            <a:extLst>
              <a:ext uri="{FF2B5EF4-FFF2-40B4-BE49-F238E27FC236}">
                <a16:creationId xmlns:a16="http://schemas.microsoft.com/office/drawing/2014/main" id="{DB049C68-E3EE-B6AF-1417-3E963FE23850}"/>
              </a:ext>
            </a:extLst>
          </p:cNvPr>
          <p:cNvSpPr/>
          <p:nvPr/>
        </p:nvSpPr>
        <p:spPr>
          <a:xfrm>
            <a:off x="1574535" y="6227851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  <p:sp>
        <p:nvSpPr>
          <p:cNvPr id="78" name="流程圖: 磁碟 77">
            <a:extLst>
              <a:ext uri="{FF2B5EF4-FFF2-40B4-BE49-F238E27FC236}">
                <a16:creationId xmlns:a16="http://schemas.microsoft.com/office/drawing/2014/main" id="{AE3ACBF1-448B-396D-826F-2EE85468C190}"/>
              </a:ext>
            </a:extLst>
          </p:cNvPr>
          <p:cNvSpPr/>
          <p:nvPr/>
        </p:nvSpPr>
        <p:spPr>
          <a:xfrm>
            <a:off x="5951439" y="2947750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468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使用 Vertex AI Gemini API實踐RAG技術</a:t>
            </a:r>
          </a:p>
          <a:p>
            <a:pPr algn="l">
              <a:lnSpc>
                <a:spcPts val="2351"/>
              </a:lnSpc>
            </a:pPr>
            <a:endParaRPr lang="en-US" sz="12000" b="1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C409A22-C50C-30CD-F514-98F462A0D7EC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AB1C21F0-BA48-2C1F-2C9A-F28C9286D805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8FF77180-7593-79E0-67E2-FFA2ED806A36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81C3913A-9296-DCD1-F96C-EFCF2FE9CD4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5F1D7FE-42FF-BDCC-74A4-75DC77E1E96A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A2B88EB-1076-7875-502A-09012776975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9CEB8FE-5277-5BA4-172F-6FDDC7017BE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B35F22-523F-EC2D-0AFF-B7CB7F40F3FD}"/>
              </a:ext>
            </a:extLst>
          </p:cNvPr>
          <p:cNvSpPr txBox="1"/>
          <p:nvPr/>
        </p:nvSpPr>
        <p:spPr>
          <a:xfrm>
            <a:off x="3634008" y="8574619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</a:t>
            </a:r>
            <a:r>
              <a:rPr lang="en-US" altLang="zh-TW" sz="2800" dirty="0" err="1">
                <a:hlinkClick r:id="rId5"/>
              </a:rPr>
              <a:t>nsysugdsc.pse.is</a:t>
            </a:r>
            <a:r>
              <a:rPr lang="en-US" altLang="zh-TW" sz="2800" dirty="0">
                <a:hlinkClick r:id="rId5"/>
              </a:rPr>
              <a:t>/RAG</a:t>
            </a:r>
            <a:endParaRPr lang="zh-TW" altLang="en-US" sz="2800" dirty="0"/>
          </a:p>
        </p:txBody>
      </p:sp>
      <p:pic>
        <p:nvPicPr>
          <p:cNvPr id="23" name="圖片 22" descr="一張含有 樣式, 像素, 設計 的圖片&#10;&#10;自動產生的描述">
            <a:extLst>
              <a:ext uri="{FF2B5EF4-FFF2-40B4-BE49-F238E27FC236}">
                <a16:creationId xmlns:a16="http://schemas.microsoft.com/office/drawing/2014/main" id="{F75D7986-C9E6-DE85-1ABF-4928BF7B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22373"/>
            <a:ext cx="2536728" cy="25367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1033725"/>
            <a:ext cx="9558375" cy="656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4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762502" y="3500400"/>
            <a:ext cx="8525496" cy="6786604"/>
          </a:xfrm>
          <a:custGeom>
            <a:avLst/>
            <a:gdLst/>
            <a:ahLst/>
            <a:cxnLst/>
            <a:rect l="l" t="t" r="r" b="b"/>
            <a:pathLst>
              <a:path w="8525496" h="6786604">
                <a:moveTo>
                  <a:pt x="0" y="0"/>
                </a:moveTo>
                <a:lnTo>
                  <a:pt x="8525496" y="0"/>
                </a:lnTo>
                <a:lnTo>
                  <a:pt x="8525496" y="6786604"/>
                </a:lnTo>
                <a:lnTo>
                  <a:pt x="0" y="678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778" b="-321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14400" y="8978410"/>
            <a:ext cx="3173436" cy="549000"/>
          </a:xfrm>
          <a:custGeom>
            <a:avLst/>
            <a:gdLst/>
            <a:ahLst/>
            <a:cxnLst/>
            <a:rect l="l" t="t" r="r" b="b"/>
            <a:pathLst>
              <a:path w="3173436" h="549000">
                <a:moveTo>
                  <a:pt x="0" y="0"/>
                </a:moveTo>
                <a:lnTo>
                  <a:pt x="3173436" y="0"/>
                </a:lnTo>
                <a:lnTo>
                  <a:pt x="3173436" y="549000"/>
                </a:lnTo>
                <a:lnTo>
                  <a:pt x="0" y="5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267125"/>
            <a:ext cx="16178775" cy="4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  <a:p>
            <a:pPr algn="l">
              <a:lnSpc>
                <a:spcPts val="15000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甚麼是</a:t>
            </a: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 RAG?</a:t>
            </a:r>
          </a:p>
          <a:p>
            <a:pPr algn="l">
              <a:lnSpc>
                <a:spcPts val="3456"/>
              </a:lnSpc>
            </a:pP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What's RAG?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77EBAB8-763A-4F05-D0A4-423C755C1FC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C7CB1B03-298A-D657-3CFF-3F4EE878D978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DE3292B8-A29F-A7E3-5634-7395170A6AEB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07270739-C10D-C228-9C85-900075795D1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99A7103-4234-008A-FA00-3B978D269B55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E75F235-36DE-9568-AAA7-CA99E4755302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F2E300CA-012E-27BB-E16F-9DD3559173A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CDE24EF-BAE7-7A67-A76D-4FFF23191FEE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6300"/>
            <a:ext cx="16230600" cy="8229600"/>
            <a:chOff x="0" y="0"/>
            <a:chExt cx="4450555" cy="2256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687" y="9128984"/>
            <a:ext cx="3975325" cy="972620"/>
            <a:chOff x="0" y="0"/>
            <a:chExt cx="1415854" cy="346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0543" y="9156223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979613" h="512046">
                <a:moveTo>
                  <a:pt x="0" y="0"/>
                </a:moveTo>
                <a:lnTo>
                  <a:pt x="979613" y="0"/>
                </a:lnTo>
                <a:lnTo>
                  <a:pt x="979613" y="512046"/>
                </a:lnTo>
                <a:lnTo>
                  <a:pt x="0" y="51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05599" y="9874206"/>
            <a:ext cx="3329502" cy="20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599" y="9610442"/>
            <a:ext cx="3329502" cy="29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6725" y="3244115"/>
            <a:ext cx="14635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近年來，大型語言模型在知識搜尋、生成文章和邏輯推理方面非常出色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因為他們接受了大量公開資料的預先訓練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2021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0543" y="1383311"/>
            <a:ext cx="8062575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181818"/>
                </a:solidFill>
                <a:latin typeface="Arimo"/>
                <a:ea typeface="Arimo"/>
                <a:cs typeface="Arimo"/>
                <a:sym typeface="Arimo"/>
              </a:rPr>
              <a:t>大型語言模型(LLMs)的經典用途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A985F9D4-1BDF-0C86-4133-F1821A6DA29F}"/>
              </a:ext>
            </a:extLst>
          </p:cNvPr>
          <p:cNvGrpSpPr/>
          <p:nvPr/>
        </p:nvGrpSpPr>
        <p:grpSpPr>
          <a:xfrm>
            <a:off x="12403163" y="5600700"/>
            <a:ext cx="3129287" cy="1902148"/>
            <a:chOff x="10993523" y="5885241"/>
            <a:chExt cx="3129287" cy="1902148"/>
          </a:xfrm>
        </p:grpSpPr>
        <p:grpSp>
          <p:nvGrpSpPr>
            <p:cNvPr id="14" name="Group 14"/>
            <p:cNvGrpSpPr/>
            <p:nvPr/>
          </p:nvGrpSpPr>
          <p:grpSpPr>
            <a:xfrm>
              <a:off x="10993523" y="5885241"/>
              <a:ext cx="3129287" cy="1902148"/>
              <a:chOff x="0" y="0"/>
              <a:chExt cx="6249692" cy="25361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0427" y="30427"/>
                <a:ext cx="6188791" cy="2475364"/>
              </a:xfrm>
              <a:custGeom>
                <a:avLst/>
                <a:gdLst/>
                <a:ahLst/>
                <a:cxnLst/>
                <a:rect l="l" t="t" r="r" b="b"/>
                <a:pathLst>
                  <a:path w="6188791" h="2475364">
                    <a:moveTo>
                      <a:pt x="0" y="0"/>
                    </a:moveTo>
                    <a:lnTo>
                      <a:pt x="6188791" y="0"/>
                    </a:lnTo>
                    <a:lnTo>
                      <a:pt x="6188791" y="2475364"/>
                    </a:lnTo>
                    <a:lnTo>
                      <a:pt x="0" y="24753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249644" cy="2536214"/>
              </a:xfrm>
              <a:custGeom>
                <a:avLst/>
                <a:gdLst/>
                <a:ahLst/>
                <a:cxnLst/>
                <a:rect l="l" t="t" r="r" b="b"/>
                <a:pathLst>
                  <a:path w="6249644" h="2536214">
                    <a:moveTo>
                      <a:pt x="30427" y="0"/>
                    </a:moveTo>
                    <a:lnTo>
                      <a:pt x="6219218" y="0"/>
                    </a:lnTo>
                    <a:cubicBezTo>
                      <a:pt x="6235952" y="0"/>
                      <a:pt x="6249644" y="13692"/>
                      <a:pt x="6249644" y="30427"/>
                    </a:cubicBezTo>
                    <a:lnTo>
                      <a:pt x="6249644" y="2505791"/>
                    </a:lnTo>
                    <a:cubicBezTo>
                      <a:pt x="6249644" y="2522526"/>
                      <a:pt x="6235952" y="2536214"/>
                      <a:pt x="6219218" y="2536214"/>
                    </a:cubicBezTo>
                    <a:lnTo>
                      <a:pt x="30427" y="2536214"/>
                    </a:lnTo>
                    <a:cubicBezTo>
                      <a:pt x="13692" y="2536214"/>
                      <a:pt x="0" y="2522526"/>
                      <a:pt x="0" y="2505791"/>
                    </a:cubicBezTo>
                    <a:lnTo>
                      <a:pt x="0" y="30427"/>
                    </a:lnTo>
                    <a:cubicBezTo>
                      <a:pt x="0" y="13692"/>
                      <a:pt x="13692" y="0"/>
                      <a:pt x="30427" y="0"/>
                    </a:cubicBezTo>
                    <a:moveTo>
                      <a:pt x="30427" y="60853"/>
                    </a:moveTo>
                    <a:lnTo>
                      <a:pt x="30427" y="30427"/>
                    </a:lnTo>
                    <a:lnTo>
                      <a:pt x="60853" y="30427"/>
                    </a:lnTo>
                    <a:lnTo>
                      <a:pt x="60853" y="2505791"/>
                    </a:lnTo>
                    <a:lnTo>
                      <a:pt x="30427" y="2505791"/>
                    </a:lnTo>
                    <a:lnTo>
                      <a:pt x="30427" y="2475364"/>
                    </a:lnTo>
                    <a:lnTo>
                      <a:pt x="6219218" y="2475364"/>
                    </a:lnTo>
                    <a:lnTo>
                      <a:pt x="6219218" y="2505791"/>
                    </a:lnTo>
                    <a:lnTo>
                      <a:pt x="6188791" y="2505791"/>
                    </a:lnTo>
                    <a:lnTo>
                      <a:pt x="6188791" y="30427"/>
                    </a:lnTo>
                    <a:lnTo>
                      <a:pt x="6219218" y="30427"/>
                    </a:lnTo>
                    <a:lnTo>
                      <a:pt x="6219218" y="60853"/>
                    </a:lnTo>
                    <a:lnTo>
                      <a:pt x="30427" y="60853"/>
                    </a:lnTo>
                    <a:close/>
                  </a:path>
                </a:pathLst>
              </a:custGeom>
              <a:solidFill>
                <a:srgbClr val="8E7C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6249692" cy="2555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Arimo"/>
                    <a:ea typeface="Arimo"/>
                    <a:cs typeface="Arimo"/>
                    <a:sym typeface="Arimo"/>
                  </a:rPr>
                  <a:t>LLM</a:t>
                </a: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1113399" y="597736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7"/>
                  </a:lnTo>
                  <a:lnTo>
                    <a:pt x="0" y="47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421552" y="708837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8"/>
                  </a:lnTo>
                  <a:lnTo>
                    <a:pt x="0" y="475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43400" y="6334234"/>
            <a:ext cx="876289" cy="876289"/>
          </a:xfrm>
          <a:custGeom>
            <a:avLst/>
            <a:gdLst/>
            <a:ahLst/>
            <a:cxnLst/>
            <a:rect l="l" t="t" r="r" b="b"/>
            <a:pathLst>
              <a:path w="876289" h="876289">
                <a:moveTo>
                  <a:pt x="0" y="0"/>
                </a:moveTo>
                <a:lnTo>
                  <a:pt x="876289" y="0"/>
                </a:lnTo>
                <a:lnTo>
                  <a:pt x="876289" y="876289"/>
                </a:lnTo>
                <a:lnTo>
                  <a:pt x="0" y="87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8861648" y="5752743"/>
            <a:ext cx="4342525" cy="17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文字生成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段落統整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對話問答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Google Shape;485;p72">
            <a:extLst>
              <a:ext uri="{FF2B5EF4-FFF2-40B4-BE49-F238E27FC236}">
                <a16:creationId xmlns:a16="http://schemas.microsoft.com/office/drawing/2014/main" id="{5E7A44AC-865E-55DD-397C-C505C543335C}"/>
              </a:ext>
            </a:extLst>
          </p:cNvPr>
          <p:cNvSpPr txBox="1"/>
          <p:nvPr/>
        </p:nvSpPr>
        <p:spPr>
          <a:xfrm>
            <a:off x="7816015" y="4636596"/>
            <a:ext cx="2006645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Prompt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" name="Google Shape;487;p72">
            <a:extLst>
              <a:ext uri="{FF2B5EF4-FFF2-40B4-BE49-F238E27FC236}">
                <a16:creationId xmlns:a16="http://schemas.microsoft.com/office/drawing/2014/main" id="{01999599-9D01-30DC-5829-94B9089B96B1}"/>
              </a:ext>
            </a:extLst>
          </p:cNvPr>
          <p:cNvSpPr txBox="1"/>
          <p:nvPr/>
        </p:nvSpPr>
        <p:spPr>
          <a:xfrm>
            <a:off x="7772400" y="7737889"/>
            <a:ext cx="2201080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" name="肘形接點 51">
            <a:extLst>
              <a:ext uri="{FF2B5EF4-FFF2-40B4-BE49-F238E27FC236}">
                <a16:creationId xmlns:a16="http://schemas.microsoft.com/office/drawing/2014/main" id="{7D8BEC0B-0A78-22BB-FF56-295427F8DD9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81544" y="5015834"/>
            <a:ext cx="3034471" cy="1318400"/>
          </a:xfrm>
          <a:prstGeom prst="bentConnector3">
            <a:avLst>
              <a:gd name="adj1" fmla="val -85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B1573540-062F-70A6-5CA8-1DBC1EE3C7BF}"/>
              </a:ext>
            </a:extLst>
          </p:cNvPr>
          <p:cNvCxnSpPr>
            <a:cxnSpLocks/>
          </p:cNvCxnSpPr>
          <p:nvPr/>
        </p:nvCxnSpPr>
        <p:spPr>
          <a:xfrm>
            <a:off x="9822660" y="5015834"/>
            <a:ext cx="4121940" cy="577017"/>
          </a:xfrm>
          <a:prstGeom prst="bentConnector3">
            <a:avLst>
              <a:gd name="adj1" fmla="val 9995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9332A77C-876E-934C-BD28-247F734EA908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9973480" y="7502845"/>
            <a:ext cx="3971120" cy="614281"/>
          </a:xfrm>
          <a:prstGeom prst="bentConnector3">
            <a:avLst>
              <a:gd name="adj1" fmla="val 69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F4B5E1DB-4FC4-FC80-34E3-38177DC2792F}"/>
              </a:ext>
            </a:extLst>
          </p:cNvPr>
          <p:cNvCxnSpPr>
            <a:stCxn id="38" idx="1"/>
          </p:cNvCxnSpPr>
          <p:nvPr/>
        </p:nvCxnSpPr>
        <p:spPr>
          <a:xfrm rot="10800000">
            <a:off x="4781544" y="7124701"/>
            <a:ext cx="2990856" cy="992427"/>
          </a:xfrm>
          <a:prstGeom prst="bentConnector3">
            <a:avLst>
              <a:gd name="adj1" fmla="val 998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">
            <a:extLst>
              <a:ext uri="{FF2B5EF4-FFF2-40B4-BE49-F238E27FC236}">
                <a16:creationId xmlns:a16="http://schemas.microsoft.com/office/drawing/2014/main" id="{FD479E6F-3F18-E102-FBA3-2DA404E8E0E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0BD11B1-1BF8-697B-1A15-1B3EB3F71CF0}"/>
              </a:ext>
            </a:extLst>
          </p:cNvPr>
          <p:cNvGrpSpPr/>
          <p:nvPr/>
        </p:nvGrpSpPr>
        <p:grpSpPr>
          <a:xfrm>
            <a:off x="1028700" y="862711"/>
            <a:ext cx="16230600" cy="8229600"/>
            <a:chOff x="0" y="0"/>
            <a:chExt cx="4450555" cy="225662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57034DE1-FE93-105F-2861-367F94BEBFAB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463234E7-5E12-128A-9BDE-F5AAF8DC4E17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17644" y="2246336"/>
            <a:ext cx="8507250" cy="6713850"/>
            <a:chOff x="0" y="0"/>
            <a:chExt cx="11343000" cy="89518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1317605" cy="8926323"/>
            </a:xfrm>
            <a:custGeom>
              <a:avLst/>
              <a:gdLst/>
              <a:ahLst/>
              <a:cxnLst/>
              <a:rect l="l" t="t" r="r" b="b"/>
              <a:pathLst>
                <a:path w="11317605" h="8926323">
                  <a:moveTo>
                    <a:pt x="0" y="380746"/>
                  </a:moveTo>
                  <a:cubicBezTo>
                    <a:pt x="0" y="170434"/>
                    <a:pt x="170561" y="0"/>
                    <a:pt x="381000" y="0"/>
                  </a:cubicBezTo>
                  <a:lnTo>
                    <a:pt x="10936605" y="0"/>
                  </a:lnTo>
                  <a:cubicBezTo>
                    <a:pt x="11147044" y="0"/>
                    <a:pt x="11317605" y="170434"/>
                    <a:pt x="11317605" y="380746"/>
                  </a:cubicBezTo>
                  <a:lnTo>
                    <a:pt x="11317605" y="8545576"/>
                  </a:lnTo>
                  <a:cubicBezTo>
                    <a:pt x="11317605" y="8755888"/>
                    <a:pt x="11147044" y="8926323"/>
                    <a:pt x="10936605" y="8926323"/>
                  </a:cubicBezTo>
                  <a:lnTo>
                    <a:pt x="381000" y="8926323"/>
                  </a:lnTo>
                  <a:cubicBezTo>
                    <a:pt x="170561" y="8926323"/>
                    <a:pt x="0" y="8755888"/>
                    <a:pt x="0" y="8545576"/>
                  </a:cubicBezTo>
                  <a:close/>
                </a:path>
              </a:pathLst>
            </a:custGeom>
            <a:solidFill>
              <a:srgbClr val="F8F9F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43005" cy="8951723"/>
            </a:xfrm>
            <a:custGeom>
              <a:avLst/>
              <a:gdLst/>
              <a:ahLst/>
              <a:cxnLst/>
              <a:rect l="l" t="t" r="r" b="b"/>
              <a:pathLst>
                <a:path w="11343005" h="8951723">
                  <a:moveTo>
                    <a:pt x="0" y="393446"/>
                  </a:moveTo>
                  <a:cubicBezTo>
                    <a:pt x="0" y="176149"/>
                    <a:pt x="176276" y="0"/>
                    <a:pt x="393700" y="0"/>
                  </a:cubicBezTo>
                  <a:lnTo>
                    <a:pt x="10949305" y="0"/>
                  </a:lnTo>
                  <a:lnTo>
                    <a:pt x="10949305" y="12700"/>
                  </a:lnTo>
                  <a:lnTo>
                    <a:pt x="10949305" y="0"/>
                  </a:lnTo>
                  <a:cubicBezTo>
                    <a:pt x="11166729" y="0"/>
                    <a:pt x="11343005" y="176149"/>
                    <a:pt x="11343005" y="393446"/>
                  </a:cubicBezTo>
                  <a:lnTo>
                    <a:pt x="11330305" y="393446"/>
                  </a:lnTo>
                  <a:lnTo>
                    <a:pt x="11343005" y="393446"/>
                  </a:lnTo>
                  <a:lnTo>
                    <a:pt x="11343005" y="8558276"/>
                  </a:lnTo>
                  <a:lnTo>
                    <a:pt x="11330305" y="8558276"/>
                  </a:lnTo>
                  <a:lnTo>
                    <a:pt x="11343005" y="8558276"/>
                  </a:lnTo>
                  <a:cubicBezTo>
                    <a:pt x="11343005" y="8775574"/>
                    <a:pt x="11166729" y="8951723"/>
                    <a:pt x="10949305" y="8951723"/>
                  </a:cubicBezTo>
                  <a:lnTo>
                    <a:pt x="10949305" y="8939023"/>
                  </a:lnTo>
                  <a:lnTo>
                    <a:pt x="10949305" y="8951723"/>
                  </a:lnTo>
                  <a:lnTo>
                    <a:pt x="393700" y="8951723"/>
                  </a:lnTo>
                  <a:lnTo>
                    <a:pt x="393700" y="8939023"/>
                  </a:lnTo>
                  <a:lnTo>
                    <a:pt x="393700" y="8951723"/>
                  </a:lnTo>
                  <a:cubicBezTo>
                    <a:pt x="176276" y="8951723"/>
                    <a:pt x="0" y="8775574"/>
                    <a:pt x="0" y="8558276"/>
                  </a:cubicBezTo>
                  <a:lnTo>
                    <a:pt x="0" y="393446"/>
                  </a:lnTo>
                  <a:lnTo>
                    <a:pt x="12700" y="393446"/>
                  </a:lnTo>
                  <a:lnTo>
                    <a:pt x="0" y="393446"/>
                  </a:lnTo>
                  <a:moveTo>
                    <a:pt x="25400" y="393446"/>
                  </a:moveTo>
                  <a:lnTo>
                    <a:pt x="25400" y="8558276"/>
                  </a:lnTo>
                  <a:lnTo>
                    <a:pt x="12700" y="8558276"/>
                  </a:lnTo>
                  <a:lnTo>
                    <a:pt x="25400" y="8558276"/>
                  </a:lnTo>
                  <a:cubicBezTo>
                    <a:pt x="25400" y="8761603"/>
                    <a:pt x="190246" y="8926323"/>
                    <a:pt x="393700" y="8926323"/>
                  </a:cubicBezTo>
                  <a:lnTo>
                    <a:pt x="10949305" y="8926323"/>
                  </a:lnTo>
                  <a:cubicBezTo>
                    <a:pt x="11152760" y="8926323"/>
                    <a:pt x="11317605" y="8761476"/>
                    <a:pt x="11317605" y="8558276"/>
                  </a:cubicBezTo>
                  <a:lnTo>
                    <a:pt x="11317605" y="393446"/>
                  </a:lnTo>
                  <a:cubicBezTo>
                    <a:pt x="11317605" y="190119"/>
                    <a:pt x="11152760" y="25400"/>
                    <a:pt x="10949305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90246"/>
                    <a:pt x="25400" y="393446"/>
                  </a:cubicBezTo>
                  <a:close/>
                </a:path>
              </a:pathLst>
            </a:custGeom>
            <a:solidFill>
              <a:srgbClr val="BDC1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4915" y="3831392"/>
            <a:ext cx="6930375" cy="457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語言模型通常只能理解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......</a:t>
            </a: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與訓練集相似的問題或內容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在對話中明確給出的解釋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這會導致了語言模型會時常被使用者「欺騙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」，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產生出不正確的內容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這導致了在領域知識不足的情況下，他們有時會自顧自地回答問題，而忽略掉了正確性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779044" y="3653421"/>
            <a:ext cx="8184450" cy="4926644"/>
            <a:chOff x="0" y="0"/>
            <a:chExt cx="10912600" cy="6568858"/>
          </a:xfrm>
        </p:grpSpPr>
        <p:sp>
          <p:nvSpPr>
            <p:cNvPr id="18" name="Freeform 18"/>
            <p:cNvSpPr/>
            <p:nvPr/>
          </p:nvSpPr>
          <p:spPr>
            <a:xfrm>
              <a:off x="12700" y="14434"/>
              <a:ext cx="10887202" cy="6539956"/>
            </a:xfrm>
            <a:custGeom>
              <a:avLst/>
              <a:gdLst/>
              <a:ahLst/>
              <a:cxnLst/>
              <a:rect l="l" t="t" r="r" b="b"/>
              <a:pathLst>
                <a:path w="10887202" h="6539956">
                  <a:moveTo>
                    <a:pt x="0" y="0"/>
                  </a:moveTo>
                  <a:lnTo>
                    <a:pt x="10887202" y="0"/>
                  </a:lnTo>
                  <a:lnTo>
                    <a:pt x="10887202" y="6539956"/>
                  </a:lnTo>
                  <a:lnTo>
                    <a:pt x="0" y="6539956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12602" cy="6568824"/>
            </a:xfrm>
            <a:custGeom>
              <a:avLst/>
              <a:gdLst/>
              <a:ahLst/>
              <a:cxnLst/>
              <a:rect l="l" t="t" r="r" b="b"/>
              <a:pathLst>
                <a:path w="10912602" h="6568824">
                  <a:moveTo>
                    <a:pt x="12700" y="0"/>
                  </a:moveTo>
                  <a:lnTo>
                    <a:pt x="10899902" y="0"/>
                  </a:lnTo>
                  <a:cubicBezTo>
                    <a:pt x="10906887" y="0"/>
                    <a:pt x="10912602" y="6495"/>
                    <a:pt x="10912602" y="14434"/>
                  </a:cubicBezTo>
                  <a:lnTo>
                    <a:pt x="10912602" y="6554390"/>
                  </a:lnTo>
                  <a:cubicBezTo>
                    <a:pt x="10912602" y="6562329"/>
                    <a:pt x="10906887" y="6568824"/>
                    <a:pt x="10899902" y="6568824"/>
                  </a:cubicBezTo>
                  <a:lnTo>
                    <a:pt x="12700" y="6568824"/>
                  </a:lnTo>
                  <a:cubicBezTo>
                    <a:pt x="5715" y="6568824"/>
                    <a:pt x="0" y="6562329"/>
                    <a:pt x="0" y="6554390"/>
                  </a:cubicBezTo>
                  <a:lnTo>
                    <a:pt x="0" y="14434"/>
                  </a:lnTo>
                  <a:cubicBezTo>
                    <a:pt x="0" y="6495"/>
                    <a:pt x="5715" y="0"/>
                    <a:pt x="12700" y="0"/>
                  </a:cubicBezTo>
                  <a:moveTo>
                    <a:pt x="12700" y="28868"/>
                  </a:moveTo>
                  <a:lnTo>
                    <a:pt x="12700" y="14434"/>
                  </a:lnTo>
                  <a:lnTo>
                    <a:pt x="25400" y="14434"/>
                  </a:lnTo>
                  <a:lnTo>
                    <a:pt x="25400" y="6554390"/>
                  </a:lnTo>
                  <a:lnTo>
                    <a:pt x="12700" y="6554390"/>
                  </a:lnTo>
                  <a:lnTo>
                    <a:pt x="12700" y="6539957"/>
                  </a:lnTo>
                  <a:lnTo>
                    <a:pt x="10899902" y="6539957"/>
                  </a:lnTo>
                  <a:lnTo>
                    <a:pt x="10899902" y="6554390"/>
                  </a:lnTo>
                  <a:lnTo>
                    <a:pt x="10887202" y="6554390"/>
                  </a:lnTo>
                  <a:lnTo>
                    <a:pt x="10887202" y="14434"/>
                  </a:lnTo>
                  <a:lnTo>
                    <a:pt x="10899902" y="14434"/>
                  </a:lnTo>
                  <a:lnTo>
                    <a:pt x="10899902" y="28868"/>
                  </a:lnTo>
                  <a:lnTo>
                    <a:pt x="12700" y="288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912600" cy="659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957D0"/>
                  </a:solidFill>
                  <a:latin typeface="Arimo"/>
                  <a:ea typeface="Arimo"/>
                  <a:cs typeface="Arimo"/>
                  <a:sym typeface="Arimo"/>
                </a:rPr>
                <a:t>Response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聖基茨和尼維斯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Kitts and Nevis)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聖露西亞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Lucia)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聖皮埃爾和密克隆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Pierre and Miquelon)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聖文森特和格林納丁斯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Vincent and the Grenadines)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沙烏地阿拉伯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(Saudi Arabia)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尚比亞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(Zambia)</a:t>
              </a:r>
            </a:p>
            <a:p>
              <a:pPr algn="l">
                <a:lnSpc>
                  <a:spcPts val="3036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863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9482" y="987156"/>
            <a:ext cx="7874518" cy="215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語言模型有時文不對題</a:t>
            </a:r>
            <a:r>
              <a:rPr 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...</a:t>
            </a:r>
          </a:p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或在胡說八道</a:t>
            </a:r>
            <a:r>
              <a:rPr lang="zh-TW" alt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 ？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863"/>
              </a:lnSpc>
            </a:pP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(</a:t>
            </a:r>
            <a:r>
              <a:rPr lang="en-US" sz="2799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機器幻覺</a:t>
            </a: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-Hallucinations)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99944" y="2304529"/>
            <a:ext cx="674949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Prompt</a:t>
            </a: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請給我五個名字開頭是"Sh"的國家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A229297-BF30-97F6-57D3-15A0BF0150FE}"/>
              </a:ext>
            </a:extLst>
          </p:cNvPr>
          <p:cNvSpPr/>
          <p:nvPr/>
        </p:nvSpPr>
        <p:spPr>
          <a:xfrm>
            <a:off x="82688" y="9110861"/>
            <a:ext cx="3975325" cy="972620"/>
          </a:xfrm>
          <a:custGeom>
            <a:avLst/>
            <a:gdLst/>
            <a:ahLst/>
            <a:cxnLst/>
            <a:rect l="l" t="t" r="r" b="b"/>
            <a:pathLst>
              <a:path w="1415854" h="346409">
                <a:moveTo>
                  <a:pt x="173205" y="0"/>
                </a:moveTo>
                <a:lnTo>
                  <a:pt x="1242650" y="0"/>
                </a:lnTo>
                <a:cubicBezTo>
                  <a:pt x="1338308" y="0"/>
                  <a:pt x="1415854" y="77546"/>
                  <a:pt x="1415854" y="173205"/>
                </a:cubicBezTo>
                <a:lnTo>
                  <a:pt x="1415854" y="173205"/>
                </a:lnTo>
                <a:cubicBezTo>
                  <a:pt x="1415854" y="219141"/>
                  <a:pt x="1397606" y="263197"/>
                  <a:pt x="1365124" y="295679"/>
                </a:cubicBezTo>
                <a:cubicBezTo>
                  <a:pt x="1332642" y="328161"/>
                  <a:pt x="1288586" y="346409"/>
                  <a:pt x="1242650" y="346409"/>
                </a:cubicBezTo>
                <a:lnTo>
                  <a:pt x="173205" y="346409"/>
                </a:lnTo>
                <a:cubicBezTo>
                  <a:pt x="77546" y="346409"/>
                  <a:pt x="0" y="268863"/>
                  <a:pt x="0" y="173205"/>
                </a:cubicBezTo>
                <a:lnTo>
                  <a:pt x="0" y="173205"/>
                </a:lnTo>
                <a:cubicBezTo>
                  <a:pt x="0" y="77546"/>
                  <a:pt x="77546" y="0"/>
                  <a:pt x="173205" y="0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9F034E8-6A14-3F4C-7E82-A8CDA59F6852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EF3DD46-77F0-AADD-03BC-76D8138962AE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5A1674-4D7B-DBEE-7D2F-F3CA9DCD23D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FCB81A57-644D-C039-2CFF-71C96D755177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95155"/>
              </p:ext>
            </p:extLst>
          </p:nvPr>
        </p:nvGraphicFramePr>
        <p:xfrm>
          <a:off x="1276823" y="2993281"/>
          <a:ext cx="15715212" cy="5457825"/>
        </p:xfrm>
        <a:graphic>
          <a:graphicData uri="http://schemas.openxmlformats.org/drawingml/2006/table">
            <a:tbl>
              <a:tblPr/>
              <a:tblGrid>
                <a:gridCol w="540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606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微調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(Fine-Tuning)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人為查驗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(Make Humans Check)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提示工程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(Prompt Engineering)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76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使用範例輸出輸入的方式來「教育」我們的模型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需要準備大量範例資料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成本需求高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成效有限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透過真人檢查的方式，確保模型輸出給使用者的資料都經過人為檢查</a:t>
                      </a: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反應性極差、成本需求極高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潛在人為疏失風險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697865" lvl="1" indent="-348932" algn="l">
                        <a:lnSpc>
                          <a:spcPts val="4367"/>
                        </a:lnSpc>
                      </a:pP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4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透過預先的提示，來規範模型的未來回答方向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只能透過訓練資料作調整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可能面臨Token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限制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容易受到上下文影響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不符合成本效益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花費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276823" y="1061654"/>
            <a:ext cx="12362775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調教模型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來讓模型的回答更加準確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7BB3BA72-B286-2E70-9995-69BB423713D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5795" y="3296031"/>
            <a:ext cx="13956411" cy="481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 b="1" dirty="0" err="1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原本遇到的問題</a:t>
            </a:r>
            <a:r>
              <a:rPr lang="en-US" sz="3600" b="1" dirty="0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由其他公司訓練的LLMs不會知道特定領域的知識或商業資料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LLMs無法用於即時資訊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因為沒有受過新資料的訓練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無法直接提供「領域知識參考文獻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」</a:t>
            </a:r>
          </a:p>
          <a:p>
            <a:pPr algn="l">
              <a:lnSpc>
                <a:spcPts val="4416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67"/>
              </a:lnSpc>
            </a:pPr>
            <a:r>
              <a:rPr lang="en-US" sz="3600" b="1" dirty="0" err="1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我們的解決辦法</a:t>
            </a: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使用領域知識資料檢索系統，給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你的專屬領域知識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將資料檢索系統填入即時資料，並給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相關即時背景資訊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這時候，我們也可以使用......</a:t>
            </a:r>
          </a:p>
          <a:p>
            <a:pPr algn="l">
              <a:lnSpc>
                <a:spcPts val="7999"/>
              </a:lnSpc>
            </a:pPr>
            <a:r>
              <a:rPr lang="en-US" sz="63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000"/>
              </a:lnSpc>
            </a:pPr>
            <a:r>
              <a:rPr lang="en-US" sz="32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807F1CE-E2B9-8417-34F9-E6C981BD29D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生成模型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/>
          <p:cNvSpPr/>
          <p:nvPr/>
        </p:nvSpPr>
        <p:spPr>
          <a:xfrm rot="45613" flipV="1">
            <a:off x="8990699" y="6999241"/>
            <a:ext cx="1587858" cy="678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9220369" y="6774751"/>
            <a:ext cx="114705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/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E0DAF8-B94B-0F42-789D-D722F1160A23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86555A58-ECBD-8AB4-7717-F15864E10F8F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390AA13-1F65-2F84-F0A2-B7CE65C1DDB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996B2B8-8891-1EFB-8B26-B8477AE12ADC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E2C3FCA2-19FF-6018-7190-85435D32FCA9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3440F2CB-5FD4-D44F-FCBB-EF56D97C2984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E6B3540-9755-50F5-B323-AC2D0B21923C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4019-20BE-EDC3-85DE-FC5ECF18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DD5C4A7D-0C8D-3BAE-9676-390C81F4FF6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0A33013-13E1-3450-0AB2-E08C0A2A75C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339500-F614-29D1-BFF8-6002E6F19614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96CFFF-5312-3B0B-4D35-73579FD2F762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52" name="TextBox 52">
            <a:extLst>
              <a:ext uri="{FF2B5EF4-FFF2-40B4-BE49-F238E27FC236}">
                <a16:creationId xmlns:a16="http://schemas.microsoft.com/office/drawing/2014/main" id="{8E5C3578-1647-1F8F-A668-87662668982E}"/>
              </a:ext>
            </a:extLst>
          </p:cNvPr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7FADCD3-B78D-C304-782A-F4557199BFF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83A302-70D9-85AE-8207-7E502D127AEC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BE050EC-F274-55FD-8085-911DBB1A5D6E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AFA04B3-E453-E21A-0707-2B2BB0255DA6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7755F4-72DA-B6D1-E3C9-BF783524B81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AE43C5-E582-D8B3-8BA7-3E072CF1E2DB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1BF3E5-E35F-3ABA-1514-EAAD9D010B67}"/>
              </a:ext>
            </a:extLst>
          </p:cNvPr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E9786AF-9DF6-2CDF-DA08-58FDAC239794}"/>
                </a:ext>
              </a:extLst>
            </p:cNvPr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7C1EC6-6735-F386-8D51-30AF2CEADAB4}"/>
              </a:ext>
            </a:extLst>
          </p:cNvPr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92941E5-DBE2-2334-DF36-3946610A3BE5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4CA5F00-A8A3-C778-E1A0-F8E8802CA866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7560A5-B901-F606-8A3E-6E00ECBF3D0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BB51CB-5790-EBF6-35BC-4E64DE2553A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E66A954-5FEE-6298-8469-C27AAE93B685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121279C-79F8-AA80-FDFF-03DB52016F3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A1AB69-559B-7BDD-C42E-D223BF9CCF80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18BA281-AB7C-2A35-840A-D70F79C2E7E3}"/>
              </a:ext>
            </a:extLst>
          </p:cNvPr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602DD01-BE39-B34F-17B6-7A7EF49B1EA5}"/>
              </a:ext>
            </a:extLst>
          </p:cNvPr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459E777-0144-6EF0-E0B6-30D6C0AB338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5A553F9-DF7D-46B0-C525-ACF02212C1E0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5937389-85F5-F2E4-424A-C80F6DD90D26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37B9C6F-959A-7DAC-B12B-87B360CA3745}"/>
              </a:ext>
            </a:extLst>
          </p:cNvPr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BBDCF21-189B-97E3-748C-C1FD4FCFE013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D563D5C4-1768-6FF9-D213-BBB211FAFDEE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4D1E2A-AB34-2282-941E-400B629F9DBD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>
            <a:extLst>
              <a:ext uri="{FF2B5EF4-FFF2-40B4-BE49-F238E27FC236}">
                <a16:creationId xmlns:a16="http://schemas.microsoft.com/office/drawing/2014/main" id="{EA5E1A1D-18EA-7FEC-BCE7-B91F80D0A112}"/>
              </a:ext>
            </a:extLst>
          </p:cNvPr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>
            <a:extLst>
              <a:ext uri="{FF2B5EF4-FFF2-40B4-BE49-F238E27FC236}">
                <a16:creationId xmlns:a16="http://schemas.microsoft.com/office/drawing/2014/main" id="{6A3A30D4-35C4-2FCE-25FC-94AAB830D89D}"/>
              </a:ext>
            </a:extLst>
          </p:cNvPr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75936BB-3B22-BD3E-DD99-D7DBD6AC1DCB}"/>
              </a:ext>
            </a:extLst>
          </p:cNvPr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CB133741-A33A-AE9D-B6C0-6D463124E236}"/>
              </a:ext>
            </a:extLst>
          </p:cNvPr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BA42045-D0FA-12B8-E8FE-DFC2DF41405B}"/>
              </a:ext>
            </a:extLst>
          </p:cNvPr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38A5FD3B-BE19-436F-2EDB-F8B26FE8412B}"/>
              </a:ext>
            </a:extLst>
          </p:cNvPr>
          <p:cNvSpPr/>
          <p:nvPr/>
        </p:nvSpPr>
        <p:spPr>
          <a:xfrm rot="45613">
            <a:off x="8952469" y="6997017"/>
            <a:ext cx="1626148" cy="197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713D090-3C31-4D9E-DCB2-E7A2A320F1BC}"/>
              </a:ext>
            </a:extLst>
          </p:cNvPr>
          <p:cNvSpPr txBox="1"/>
          <p:nvPr/>
        </p:nvSpPr>
        <p:spPr>
          <a:xfrm>
            <a:off x="9191013" y="6770435"/>
            <a:ext cx="1105254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62223B61-AFF5-D899-6DF9-8CE779648D2D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>
            <a:extLst>
              <a:ext uri="{FF2B5EF4-FFF2-40B4-BE49-F238E27FC236}">
                <a16:creationId xmlns:a16="http://schemas.microsoft.com/office/drawing/2014/main" id="{0700A415-0207-5452-B759-1D323C256D57}"/>
              </a:ext>
            </a:extLst>
          </p:cNvPr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DF4DA06C-4F30-3A96-8974-6728C8056E21}"/>
              </a:ext>
            </a:extLst>
          </p:cNvPr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>
            <a:extLst>
              <a:ext uri="{FF2B5EF4-FFF2-40B4-BE49-F238E27FC236}">
                <a16:creationId xmlns:a16="http://schemas.microsoft.com/office/drawing/2014/main" id="{E87EDBD3-9E76-85E0-8151-2E27F65A2054}"/>
              </a:ext>
            </a:extLst>
          </p:cNvPr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>
            <a:extLst>
              <a:ext uri="{FF2B5EF4-FFF2-40B4-BE49-F238E27FC236}">
                <a16:creationId xmlns:a16="http://schemas.microsoft.com/office/drawing/2014/main" id="{C5F0347A-D4C4-FC82-8EAA-9BD3E627101C}"/>
              </a:ext>
            </a:extLst>
          </p:cNvPr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776762-F689-6546-8567-9E5E58EDEA67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1EB2546F-F632-B43D-D68B-F72F1611BDFD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07B6AB9F-87ED-7AA4-75FE-2AC1BA0808BF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8B8AA443-0D95-195E-C93C-01EBF96DA9A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BF7C6FCB-05F4-6DBA-CB4D-34BEA67C7602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8012A9D6-804F-4B96-8867-9E9AF8D99E63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950F984-EA4D-7AF7-F7B0-58BE6AD11DE6}"/>
              </a:ext>
            </a:extLst>
          </p:cNvPr>
          <p:cNvSpPr/>
          <p:nvPr/>
        </p:nvSpPr>
        <p:spPr>
          <a:xfrm>
            <a:off x="4161532" y="4518276"/>
            <a:ext cx="9118100" cy="3783717"/>
          </a:xfrm>
          <a:custGeom>
            <a:avLst/>
            <a:gdLst/>
            <a:ahLst/>
            <a:cxnLst/>
            <a:rect l="l" t="t" r="r" b="b"/>
            <a:pathLst>
              <a:path w="4450555" h="2256620">
                <a:moveTo>
                  <a:pt x="0" y="0"/>
                </a:moveTo>
                <a:lnTo>
                  <a:pt x="4450555" y="0"/>
                </a:lnTo>
                <a:lnTo>
                  <a:pt x="4450555" y="2256620"/>
                </a:lnTo>
                <a:lnTo>
                  <a:pt x="0" y="2256620"/>
                </a:lnTo>
                <a:close/>
              </a:path>
            </a:pathLst>
          </a:custGeom>
          <a:solidFill>
            <a:srgbClr val="FFFFFF">
              <a:alpha val="85069"/>
            </a:srgb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" name="Google Shape;623;p76">
            <a:extLst>
              <a:ext uri="{FF2B5EF4-FFF2-40B4-BE49-F238E27FC236}">
                <a16:creationId xmlns:a16="http://schemas.microsoft.com/office/drawing/2014/main" id="{38923642-0400-1FA6-6AD5-7DE94E5F37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642" y="4618032"/>
            <a:ext cx="3572101" cy="357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7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1011</Words>
  <Application>Microsoft Macintosh PowerPoint</Application>
  <PresentationFormat>自訂</PresentationFormat>
  <Paragraphs>374</Paragraphs>
  <Slides>27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2" baseType="lpstr">
      <vt:lpstr>Arimo</vt:lpstr>
      <vt:lpstr>Arial Bold</vt:lpstr>
      <vt:lpstr>Arimo Italics</vt:lpstr>
      <vt:lpstr>Google Sans Medium</vt:lpstr>
      <vt:lpstr>DM Sans</vt:lpstr>
      <vt:lpstr>Google Sans</vt:lpstr>
      <vt:lpstr>WenQuanYi</vt:lpstr>
      <vt:lpstr>Calibri</vt:lpstr>
      <vt:lpstr>Sailors Italics</vt:lpstr>
      <vt:lpstr>Arimo Bold Italics</vt:lpstr>
      <vt:lpstr>Arimo Bold</vt:lpstr>
      <vt:lpstr>DM Sans Bold</vt:lpstr>
      <vt:lpstr>Arial</vt:lpstr>
      <vt:lpstr>Sailors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Introuction and Implementation to RAG</dc:title>
  <cp:lastModifiedBy>楷鈞 吳</cp:lastModifiedBy>
  <cp:revision>10</cp:revision>
  <dcterms:created xsi:type="dcterms:W3CDTF">2006-08-16T00:00:00Z</dcterms:created>
  <dcterms:modified xsi:type="dcterms:W3CDTF">2025-03-21T10:29:55Z</dcterms:modified>
  <dc:identifier>DAGamUUNXWY</dc:identifier>
</cp:coreProperties>
</file>